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405" r:id="rId2"/>
    <p:sldId id="256" r:id="rId3"/>
    <p:sldId id="346" r:id="rId4"/>
    <p:sldId id="347" r:id="rId5"/>
    <p:sldId id="350" r:id="rId6"/>
    <p:sldId id="372" r:id="rId7"/>
    <p:sldId id="296" r:id="rId8"/>
    <p:sldId id="301" r:id="rId9"/>
    <p:sldId id="298" r:id="rId10"/>
    <p:sldId id="257" r:id="rId11"/>
    <p:sldId id="319" r:id="rId12"/>
    <p:sldId id="299" r:id="rId13"/>
    <p:sldId id="304" r:id="rId14"/>
    <p:sldId id="303" r:id="rId15"/>
    <p:sldId id="305" r:id="rId16"/>
    <p:sldId id="306" r:id="rId17"/>
    <p:sldId id="307" r:id="rId18"/>
    <p:sldId id="308" r:id="rId19"/>
    <p:sldId id="310" r:id="rId20"/>
    <p:sldId id="309" r:id="rId21"/>
    <p:sldId id="260" r:id="rId22"/>
    <p:sldId id="311" r:id="rId23"/>
    <p:sldId id="333" r:id="rId24"/>
    <p:sldId id="322" r:id="rId25"/>
    <p:sldId id="323" r:id="rId26"/>
    <p:sldId id="324" r:id="rId27"/>
    <p:sldId id="325" r:id="rId28"/>
    <p:sldId id="258" r:id="rId29"/>
    <p:sldId id="343" r:id="rId30"/>
    <p:sldId id="344" r:id="rId31"/>
    <p:sldId id="345" r:id="rId32"/>
    <p:sldId id="312" r:id="rId33"/>
    <p:sldId id="410" r:id="rId34"/>
    <p:sldId id="313" r:id="rId35"/>
    <p:sldId id="329" r:id="rId36"/>
    <p:sldId id="381" r:id="rId37"/>
    <p:sldId id="352" r:id="rId38"/>
    <p:sldId id="379" r:id="rId39"/>
    <p:sldId id="327" r:id="rId40"/>
    <p:sldId id="334" r:id="rId41"/>
    <p:sldId id="332" r:id="rId42"/>
    <p:sldId id="335" r:id="rId43"/>
    <p:sldId id="328" r:id="rId44"/>
    <p:sldId id="336" r:id="rId45"/>
    <p:sldId id="374" r:id="rId46"/>
    <p:sldId id="375" r:id="rId47"/>
    <p:sldId id="373" r:id="rId48"/>
    <p:sldId id="395" r:id="rId49"/>
    <p:sldId id="316" r:id="rId50"/>
    <p:sldId id="337" r:id="rId51"/>
    <p:sldId id="288" r:id="rId52"/>
    <p:sldId id="294" r:id="rId53"/>
    <p:sldId id="355" r:id="rId54"/>
    <p:sldId id="377" r:id="rId55"/>
    <p:sldId id="378" r:id="rId56"/>
    <p:sldId id="376" r:id="rId57"/>
    <p:sldId id="320" r:id="rId58"/>
    <p:sldId id="397" r:id="rId59"/>
    <p:sldId id="389" r:id="rId60"/>
    <p:sldId id="390" r:id="rId61"/>
    <p:sldId id="391" r:id="rId62"/>
    <p:sldId id="396" r:id="rId63"/>
    <p:sldId id="406" r:id="rId64"/>
    <p:sldId id="407" r:id="rId65"/>
    <p:sldId id="408" r:id="rId66"/>
    <p:sldId id="409" r:id="rId67"/>
    <p:sldId id="398" r:id="rId68"/>
    <p:sldId id="399" r:id="rId69"/>
    <p:sldId id="401" r:id="rId70"/>
    <p:sldId id="400" r:id="rId71"/>
    <p:sldId id="339" r:id="rId72"/>
    <p:sldId id="382" r:id="rId73"/>
    <p:sldId id="383" r:id="rId74"/>
    <p:sldId id="394" r:id="rId75"/>
    <p:sldId id="385" r:id="rId76"/>
    <p:sldId id="384" r:id="rId77"/>
    <p:sldId id="402" r:id="rId78"/>
    <p:sldId id="412" r:id="rId79"/>
    <p:sldId id="393" r:id="rId80"/>
    <p:sldId id="386" r:id="rId81"/>
    <p:sldId id="403" r:id="rId82"/>
    <p:sldId id="404" r:id="rId83"/>
    <p:sldId id="387" r:id="rId84"/>
    <p:sldId id="317" r:id="rId85"/>
    <p:sldId id="341" r:id="rId86"/>
    <p:sldId id="342" r:id="rId87"/>
    <p:sldId id="392" r:id="rId88"/>
    <p:sldId id="411" r:id="rId89"/>
    <p:sldId id="318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46" d="100"/>
          <a:sy n="46" d="100"/>
        </p:scale>
        <p:origin x="120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C1CCD-93F0-430E-A1B7-E6369994C947}" type="datetimeFigureOut">
              <a:rPr lang="zh-CN" altLang="en-US" smtClean="0"/>
              <a:pPr/>
              <a:t>2016/9/13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54B6E-52EB-444D-BA90-58EAE1D3801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ldblog.antirez.com/post/redis-persistence-demystified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jasonfuoo/introduction-to-nosql-1312133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ited_States_of_America" TargetMode="External"/><Relationship Id="rId7" Type="http://schemas.openxmlformats.org/officeDocument/2006/relationships/hyperlink" Target="http://en.wikipedia.org/wiki/Transaction_process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atabase" TargetMode="External"/><Relationship Id="rId5" Type="http://schemas.openxmlformats.org/officeDocument/2006/relationships/hyperlink" Target="http://en.wikipedia.org/wiki/Turing_Award" TargetMode="External"/><Relationship Id="rId4" Type="http://schemas.openxmlformats.org/officeDocument/2006/relationships/hyperlink" Target="http://en.wikipedia.org/wiki/Computer_scientis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ited_States_of_America" TargetMode="External"/><Relationship Id="rId7" Type="http://schemas.openxmlformats.org/officeDocument/2006/relationships/hyperlink" Target="http://en.wikipedia.org/wiki/Transaction_process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atabase" TargetMode="External"/><Relationship Id="rId5" Type="http://schemas.openxmlformats.org/officeDocument/2006/relationships/hyperlink" Target="http://en.wikipedia.org/wiki/Turing_Award" TargetMode="External"/><Relationship Id="rId4" Type="http://schemas.openxmlformats.org/officeDocument/2006/relationships/hyperlink" Target="http://en.wikipedia.org/wiki/Computer_scientis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ited_States_of_America" TargetMode="External"/><Relationship Id="rId7" Type="http://schemas.openxmlformats.org/officeDocument/2006/relationships/hyperlink" Target="http://en.wikipedia.org/wiki/Transaction_process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atabase" TargetMode="External"/><Relationship Id="rId5" Type="http://schemas.openxmlformats.org/officeDocument/2006/relationships/hyperlink" Target="http://en.wikipedia.org/wiki/Turing_Award" TargetMode="External"/><Relationship Id="rId4" Type="http://schemas.openxmlformats.org/officeDocument/2006/relationships/hyperlink" Target="http://en.wikipedia.org/wiki/Computer_scientis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4B6E-52EB-444D-BA90-58EAE1D3801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704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4B6E-52EB-444D-BA90-58EAE1D3801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83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4B6E-52EB-444D-BA90-58EAE1D3801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384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4B6E-52EB-444D-BA90-58EAE1D3801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536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4B6E-52EB-444D-BA90-58EAE1D38010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780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a setup as shown in the preceding image; that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 instance with no persistence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Slave instance with AOF enabled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case, the master does not need to perform any background disk operations and is fully dedicated to serve client requests, except for a trivial slave connection. The slave server configured with AOF performs the disk operations. As mentioned before, this file can be used to restore the master in case of a disaster.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Persistence in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matter of configuration, balancing the trade-off between performance, disk I/O, and data durability. If you are looking for more information on persistence in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will find the article by Salvatore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Sanfilippo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 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 Instant Redis Optimization How-to [Instant]"/>
              </a:rPr>
              <a:t>http://oldblog.antirez.com/post/redis-persistence-demystified.html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interesting.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AFF2-9209-4441-B7DD-3999102134DE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73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369283"/>
          </a:xfrm>
          <a:prstGeom prst="rect">
            <a:avLst/>
          </a:prstGeom>
        </p:spPr>
        <p:txBody>
          <a:bodyPr lIns="91416" tIns="91416" rIns="91416" bIns="91416" anchor="t" anchorCtr="0">
            <a:spAutoFit/>
          </a:bodyPr>
          <a:lstStyle/>
          <a:p>
            <a:pPr>
              <a:buNone/>
            </a:pPr>
            <a:r>
              <a:rPr lang="x-none"/>
              <a:t>图片来自：</a:t>
            </a:r>
            <a:r>
              <a:rPr lang="x-none" u="sng">
                <a:solidFill>
                  <a:schemeClr val="hlink"/>
                </a:solidFill>
                <a:hlinkClick r:id="rId3"/>
              </a:rPr>
              <a:t>http://www.slideshare.net/jasonfuoo/introduction-to-nosql-13121339</a:t>
            </a:r>
          </a:p>
        </p:txBody>
      </p:sp>
    </p:spTree>
    <p:extLst>
      <p:ext uri="{BB962C8B-B14F-4D97-AF65-F5344CB8AC3E}">
        <p14:creationId xmlns:p14="http://schemas.microsoft.com/office/powerpoint/2010/main" val="390136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738615"/>
          </a:xfrm>
          <a:prstGeom prst="rect">
            <a:avLst/>
          </a:prstGeom>
        </p:spPr>
        <p:txBody>
          <a:bodyPr lIns="91416" tIns="91416" rIns="91416" bIns="91416" anchor="t" anchorCtr="0">
            <a:spAutoFit/>
          </a:bodyPr>
          <a:lstStyle/>
          <a:p>
            <a:pPr>
              <a:buNone/>
            </a:pPr>
            <a:r>
              <a:rPr lang="x-none" dirty="0"/>
              <a:t>An </a:t>
            </a:r>
            <a:r>
              <a:rPr lang="x-none" dirty="0">
                <a:solidFill>
                  <a:srgbClr val="0645AD"/>
                </a:solidFill>
                <a:hlinkClick r:id="rId3"/>
              </a:rPr>
              <a:t>American</a:t>
            </a:r>
            <a:r>
              <a:rPr lang="x-none" dirty="0"/>
              <a:t> </a:t>
            </a:r>
            <a:r>
              <a:rPr lang="x-none" dirty="0">
                <a:solidFill>
                  <a:srgbClr val="0645AD"/>
                </a:solidFill>
                <a:hlinkClick r:id="rId4"/>
              </a:rPr>
              <a:t>computer scientist</a:t>
            </a:r>
            <a:r>
              <a:rPr lang="x-none" dirty="0"/>
              <a:t> who received the</a:t>
            </a:r>
            <a:r>
              <a:rPr lang="x-none" dirty="0">
                <a:solidFill>
                  <a:srgbClr val="0645AD"/>
                </a:solidFill>
                <a:hlinkClick r:id="rId5"/>
              </a:rPr>
              <a:t>Turing Award</a:t>
            </a:r>
            <a:r>
              <a:rPr lang="x-none" dirty="0"/>
              <a:t> in 1998 "for seminal contributions to </a:t>
            </a:r>
            <a:r>
              <a:rPr lang="x-none" dirty="0">
                <a:solidFill>
                  <a:srgbClr val="0645AD"/>
                </a:solidFill>
                <a:hlinkClick r:id="rId6"/>
              </a:rPr>
              <a:t>database</a:t>
            </a:r>
            <a:r>
              <a:rPr lang="x-none" dirty="0"/>
              <a:t> and </a:t>
            </a:r>
            <a:r>
              <a:rPr lang="x-none" dirty="0">
                <a:solidFill>
                  <a:srgbClr val="0645AD"/>
                </a:solidFill>
                <a:hlinkClick r:id="rId7"/>
              </a:rPr>
              <a:t>transaction processing</a:t>
            </a:r>
            <a:r>
              <a:rPr lang="x-none" dirty="0"/>
              <a:t> research and technical leadership in system implementation."</a:t>
            </a:r>
          </a:p>
        </p:txBody>
      </p:sp>
    </p:spTree>
    <p:extLst>
      <p:ext uri="{BB962C8B-B14F-4D97-AF65-F5344CB8AC3E}">
        <p14:creationId xmlns:p14="http://schemas.microsoft.com/office/powerpoint/2010/main" val="335571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738615"/>
          </a:xfrm>
          <a:prstGeom prst="rect">
            <a:avLst/>
          </a:prstGeom>
        </p:spPr>
        <p:txBody>
          <a:bodyPr lIns="91416" tIns="91416" rIns="91416" bIns="91416" anchor="t" anchorCtr="0">
            <a:spAutoFit/>
          </a:bodyPr>
          <a:lstStyle/>
          <a:p>
            <a:pPr>
              <a:buNone/>
            </a:pPr>
            <a:r>
              <a:rPr lang="x-none" dirty="0"/>
              <a:t>An </a:t>
            </a:r>
            <a:r>
              <a:rPr lang="x-none" dirty="0">
                <a:solidFill>
                  <a:srgbClr val="0645AD"/>
                </a:solidFill>
                <a:hlinkClick r:id="rId3"/>
              </a:rPr>
              <a:t>American</a:t>
            </a:r>
            <a:r>
              <a:rPr lang="x-none" dirty="0"/>
              <a:t> </a:t>
            </a:r>
            <a:r>
              <a:rPr lang="x-none" dirty="0">
                <a:solidFill>
                  <a:srgbClr val="0645AD"/>
                </a:solidFill>
                <a:hlinkClick r:id="rId4"/>
              </a:rPr>
              <a:t>computer scientist</a:t>
            </a:r>
            <a:r>
              <a:rPr lang="x-none" dirty="0"/>
              <a:t> who received the</a:t>
            </a:r>
            <a:r>
              <a:rPr lang="x-none" dirty="0">
                <a:solidFill>
                  <a:srgbClr val="0645AD"/>
                </a:solidFill>
                <a:hlinkClick r:id="rId5"/>
              </a:rPr>
              <a:t>Turing Award</a:t>
            </a:r>
            <a:r>
              <a:rPr lang="x-none" dirty="0"/>
              <a:t> in 1998 "for seminal contributions to </a:t>
            </a:r>
            <a:r>
              <a:rPr lang="x-none" dirty="0">
                <a:solidFill>
                  <a:srgbClr val="0645AD"/>
                </a:solidFill>
                <a:hlinkClick r:id="rId6"/>
              </a:rPr>
              <a:t>database</a:t>
            </a:r>
            <a:r>
              <a:rPr lang="x-none" dirty="0"/>
              <a:t> and </a:t>
            </a:r>
            <a:r>
              <a:rPr lang="x-none" dirty="0">
                <a:solidFill>
                  <a:srgbClr val="0645AD"/>
                </a:solidFill>
                <a:hlinkClick r:id="rId7"/>
              </a:rPr>
              <a:t>transaction processing</a:t>
            </a:r>
            <a:r>
              <a:rPr lang="x-none" dirty="0"/>
              <a:t> research and technical leadership in system implementation."</a:t>
            </a:r>
          </a:p>
        </p:txBody>
      </p:sp>
    </p:spTree>
    <p:extLst>
      <p:ext uri="{BB962C8B-B14F-4D97-AF65-F5344CB8AC3E}">
        <p14:creationId xmlns:p14="http://schemas.microsoft.com/office/powerpoint/2010/main" val="63111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738615"/>
          </a:xfrm>
          <a:prstGeom prst="rect">
            <a:avLst/>
          </a:prstGeom>
        </p:spPr>
        <p:txBody>
          <a:bodyPr lIns="91416" tIns="91416" rIns="91416" bIns="91416" anchor="t" anchorCtr="0">
            <a:spAutoFit/>
          </a:bodyPr>
          <a:lstStyle/>
          <a:p>
            <a:pPr>
              <a:buNone/>
            </a:pPr>
            <a:r>
              <a:rPr lang="x-none" dirty="0"/>
              <a:t>An </a:t>
            </a:r>
            <a:r>
              <a:rPr lang="x-none" dirty="0">
                <a:solidFill>
                  <a:srgbClr val="0645AD"/>
                </a:solidFill>
                <a:hlinkClick r:id="rId3"/>
              </a:rPr>
              <a:t>American</a:t>
            </a:r>
            <a:r>
              <a:rPr lang="x-none" dirty="0"/>
              <a:t> </a:t>
            </a:r>
            <a:r>
              <a:rPr lang="x-none" dirty="0">
                <a:solidFill>
                  <a:srgbClr val="0645AD"/>
                </a:solidFill>
                <a:hlinkClick r:id="rId4"/>
              </a:rPr>
              <a:t>computer scientist</a:t>
            </a:r>
            <a:r>
              <a:rPr lang="x-none" dirty="0"/>
              <a:t> who received the</a:t>
            </a:r>
            <a:r>
              <a:rPr lang="x-none" dirty="0">
                <a:solidFill>
                  <a:srgbClr val="0645AD"/>
                </a:solidFill>
                <a:hlinkClick r:id="rId5"/>
              </a:rPr>
              <a:t>Turing Award</a:t>
            </a:r>
            <a:r>
              <a:rPr lang="x-none" dirty="0"/>
              <a:t> in 1998 "for seminal contributions to </a:t>
            </a:r>
            <a:r>
              <a:rPr lang="x-none" dirty="0">
                <a:solidFill>
                  <a:srgbClr val="0645AD"/>
                </a:solidFill>
                <a:hlinkClick r:id="rId6"/>
              </a:rPr>
              <a:t>database</a:t>
            </a:r>
            <a:r>
              <a:rPr lang="x-none" dirty="0"/>
              <a:t> and </a:t>
            </a:r>
            <a:r>
              <a:rPr lang="x-none" dirty="0">
                <a:solidFill>
                  <a:srgbClr val="0645AD"/>
                </a:solidFill>
                <a:hlinkClick r:id="rId7"/>
              </a:rPr>
              <a:t>transaction processing</a:t>
            </a:r>
            <a:r>
              <a:rPr lang="x-none" dirty="0"/>
              <a:t> research and technical leadership in system implementation."</a:t>
            </a:r>
          </a:p>
        </p:txBody>
      </p:sp>
    </p:spTree>
    <p:extLst>
      <p:ext uri="{BB962C8B-B14F-4D97-AF65-F5344CB8AC3E}">
        <p14:creationId xmlns:p14="http://schemas.microsoft.com/office/powerpoint/2010/main" val="423984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4B6E-52EB-444D-BA90-58EAE1D3801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622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4B6E-52EB-444D-BA90-58EAE1D3801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86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4B6E-52EB-444D-BA90-58EAE1D3801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332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4B6E-52EB-444D-BA90-58EAE1D3801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6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E6ED6-B26A-4328-B7B1-FB370D95CA4E}" type="datetimeFigureOut">
              <a:rPr lang="en-US" smtClean="0"/>
              <a:pPr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F13EC-847B-4C5B-AE2C-EB0B8747959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___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13800" dirty="0" err="1" smtClean="0">
                <a:solidFill>
                  <a:srgbClr val="FF0000"/>
                </a:solidFill>
              </a:rPr>
              <a:t>Redis</a:t>
            </a:r>
            <a:endParaRPr lang="en-US" sz="13800" dirty="0">
              <a:solidFill>
                <a:srgbClr val="FF0000"/>
              </a:solidFill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488783" y="5232700"/>
            <a:ext cx="5755342" cy="982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陈绪绍，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</a:t>
            </a:r>
            <a:r>
              <a:rPr lang="en-US" sz="3200" i="1" noProof="0" dirty="0"/>
              <a:t>5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.1.27</a:t>
            </a:r>
            <a:endParaRPr kumimoji="0" lang="en-US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chenxushao@gmail.com</a:t>
            </a:r>
            <a:endParaRPr kumimoji="0" lang="en-US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NoSQL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en-US" sz="4400" dirty="0" smtClean="0"/>
              <a:t>An informal, loosely-</a:t>
            </a:r>
            <a:r>
              <a:rPr lang="en-US" sz="4400" dirty="0" err="1" smtClean="0"/>
              <a:t>deﬁned</a:t>
            </a:r>
            <a:r>
              <a:rPr lang="en-US" sz="4400" dirty="0" smtClean="0"/>
              <a:t> term for non-relational, structured data storage systems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400" dirty="0" smtClean="0"/>
              <a:t>like </a:t>
            </a:r>
            <a:r>
              <a:rPr lang="en-US" sz="2400" dirty="0" err="1" smtClean="0"/>
              <a:t>mongodb</a:t>
            </a:r>
            <a:r>
              <a:rPr lang="en-US" sz="2400" dirty="0" smtClean="0"/>
              <a:t>, </a:t>
            </a:r>
            <a:r>
              <a:rPr lang="en-US" sz="2400" dirty="0" err="1" smtClean="0"/>
              <a:t>couchdb</a:t>
            </a:r>
            <a:r>
              <a:rPr lang="en-US" sz="2400" dirty="0" smtClean="0"/>
              <a:t>, </a:t>
            </a:r>
            <a:r>
              <a:rPr lang="en-US" sz="2400" dirty="0" err="1" smtClean="0"/>
              <a:t>memcached</a:t>
            </a:r>
            <a:r>
              <a:rPr lang="en-US" sz="2400" dirty="0" smtClean="0"/>
              <a:t> and </a:t>
            </a:r>
            <a:r>
              <a:rPr lang="en-US" sz="2400" dirty="0" err="1" smtClean="0"/>
              <a:t>redis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NoSQL</a:t>
            </a:r>
            <a:r>
              <a:rPr lang="zh-CN" altLang="en-US" dirty="0" smtClean="0">
                <a:solidFill>
                  <a:srgbClr val="FF0000"/>
                </a:solidFill>
              </a:rPr>
              <a:t>家族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NoSQL_DB_Mongo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372994"/>
            <a:ext cx="8429615" cy="5413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zh-CN" sz="4400" dirty="0">
                <a:solidFill>
                  <a:srgbClr val="FF0000"/>
                </a:solidFill>
              </a:rPr>
              <a:t>Language Support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redis clie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8" y="1948047"/>
            <a:ext cx="7257143" cy="29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dirty="0" smtClean="0">
                <a:solidFill>
                  <a:srgbClr val="FF0000"/>
                </a:solidFill>
              </a:rPr>
              <a:t>的应用场景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zh-CN" altLang="en-US" sz="4000" dirty="0" smtClean="0"/>
              <a:t>计数器</a:t>
            </a:r>
            <a:r>
              <a:rPr lang="en-US" altLang="zh-CN" sz="4000" dirty="0" smtClean="0"/>
              <a:t>(</a:t>
            </a:r>
            <a:r>
              <a:rPr lang="en-US" sz="4000" dirty="0" smtClean="0"/>
              <a:t>String)</a:t>
            </a:r>
          </a:p>
          <a:p>
            <a:pPr algn="ctr">
              <a:buNone/>
            </a:pPr>
            <a:r>
              <a:rPr lang="zh-CN" altLang="en-US" sz="4000" dirty="0" smtClean="0"/>
              <a:t>最新列表</a:t>
            </a:r>
            <a:r>
              <a:rPr lang="en-US" altLang="zh-CN" sz="4000" dirty="0" smtClean="0"/>
              <a:t>(</a:t>
            </a:r>
            <a:r>
              <a:rPr lang="en-US" sz="4000" dirty="0" smtClean="0"/>
              <a:t>List)</a:t>
            </a:r>
          </a:p>
          <a:p>
            <a:pPr algn="ctr">
              <a:buNone/>
            </a:pPr>
            <a:r>
              <a:rPr lang="zh-CN" altLang="en-US" sz="4000" dirty="0" smtClean="0"/>
              <a:t>排行榜，取</a:t>
            </a:r>
            <a:r>
              <a:rPr lang="en-US" sz="4000" dirty="0" smtClean="0"/>
              <a:t>TOP N</a:t>
            </a:r>
            <a:r>
              <a:rPr lang="zh-CN" altLang="en-US" sz="4000" dirty="0" smtClean="0"/>
              <a:t>操作</a:t>
            </a:r>
            <a:r>
              <a:rPr lang="en-US" altLang="zh-CN" sz="4000" dirty="0" smtClean="0"/>
              <a:t>(</a:t>
            </a:r>
            <a:r>
              <a:rPr lang="en-US" sz="4000" dirty="0" smtClean="0"/>
              <a:t>Sorted Set)</a:t>
            </a:r>
          </a:p>
          <a:p>
            <a:pPr algn="ctr">
              <a:buNone/>
            </a:pPr>
            <a:r>
              <a:rPr lang="zh-CN" altLang="en-US" sz="4000" dirty="0" smtClean="0"/>
              <a:t>关系集合</a:t>
            </a:r>
            <a:r>
              <a:rPr lang="en-US" altLang="zh-CN" sz="4000" dirty="0" smtClean="0"/>
              <a:t>(</a:t>
            </a:r>
            <a:r>
              <a:rPr lang="en-US" sz="4000" dirty="0" smtClean="0"/>
              <a:t>Set)</a:t>
            </a:r>
            <a:r>
              <a:rPr lang="zh-CN" altLang="en-US" sz="4000" dirty="0" smtClean="0"/>
              <a:t>、属性表</a:t>
            </a:r>
            <a:r>
              <a:rPr lang="en-US" altLang="zh-CN" sz="4000" dirty="0" smtClean="0"/>
              <a:t>(</a:t>
            </a:r>
            <a:r>
              <a:rPr lang="en-US" sz="4000" dirty="0" smtClean="0"/>
              <a:t>Hash)</a:t>
            </a:r>
          </a:p>
          <a:p>
            <a:pPr algn="ctr">
              <a:buNone/>
            </a:pPr>
            <a:r>
              <a:rPr lang="zh-CN" altLang="en-US" sz="4000" dirty="0" smtClean="0">
                <a:latin typeface="Open Sans"/>
              </a:rPr>
              <a:t>消息订阅与发布</a:t>
            </a:r>
            <a:r>
              <a:rPr lang="en-US" altLang="zh-CN" sz="4000" dirty="0" smtClean="0"/>
              <a:t>(Pub/Sub)</a:t>
            </a:r>
          </a:p>
          <a:p>
            <a:pPr algn="ctr">
              <a:buNone/>
            </a:pPr>
            <a:r>
              <a:rPr lang="zh-CN" altLang="en-US" sz="4000" dirty="0" smtClean="0"/>
              <a:t>任务队列</a:t>
            </a:r>
            <a:endParaRPr lang="en-US" altLang="zh-CN" sz="4000" dirty="0" smtClean="0"/>
          </a:p>
          <a:p>
            <a:pPr algn="ctr">
              <a:buNone/>
            </a:pPr>
            <a:r>
              <a:rPr lang="zh-CN" altLang="en-US" sz="4000" dirty="0" smtClean="0"/>
              <a:t>缓存、会话缓存</a:t>
            </a:r>
            <a:endParaRPr lang="en-US" altLang="zh-CN" sz="4000" dirty="0" smtClean="0"/>
          </a:p>
          <a:p>
            <a:pPr algn="ctr">
              <a:buNone/>
            </a:pP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dirty="0" smtClean="0">
                <a:solidFill>
                  <a:srgbClr val="FF0000"/>
                </a:solidFill>
              </a:rPr>
              <a:t>应用场景：</a:t>
            </a:r>
            <a:r>
              <a:rPr lang="en-US" altLang="zh-CN" dirty="0" err="1" smtClean="0">
                <a:solidFill>
                  <a:srgbClr val="FF0000"/>
                </a:solidFill>
              </a:rPr>
              <a:t>weibo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屏幕快照 2014-09-14 上午8.4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81200"/>
            <a:ext cx="6516216" cy="3349647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1384920" y="2429272"/>
            <a:ext cx="1440160" cy="540640"/>
          </a:xfrm>
          <a:prstGeom prst="wedgeEllipseCallout">
            <a:avLst>
              <a:gd name="adj1" fmla="val -82556"/>
              <a:gd name="adj2" fmla="val 155479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12"/>
          <p:cNvSpPr txBox="1"/>
          <p:nvPr/>
        </p:nvSpPr>
        <p:spPr>
          <a:xfrm>
            <a:off x="304800" y="3581400"/>
            <a:ext cx="100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华文楷体"/>
                <a:ea typeface="华文楷体"/>
                <a:cs typeface="华文楷体"/>
              </a:rPr>
              <a:t>  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计数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r>
              <a:rPr kumimoji="1" lang="en-US" altLang="zh-CN" dirty="0">
                <a:latin typeface="华文楷体"/>
                <a:ea typeface="华文楷体"/>
                <a:cs typeface="华文楷体"/>
              </a:rPr>
              <a:t>(</a:t>
            </a:r>
            <a:r>
              <a:rPr kumimoji="1" lang="en-US" altLang="zh-CN" dirty="0" smtClean="0">
                <a:latin typeface="华文楷体"/>
                <a:ea typeface="华文楷体"/>
                <a:cs typeface="华文楷体"/>
              </a:rPr>
              <a:t>counter)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3257128" y="4877544"/>
            <a:ext cx="2160240" cy="576064"/>
          </a:xfrm>
          <a:prstGeom prst="wedgeEllipseCallout">
            <a:avLst>
              <a:gd name="adj1" fmla="val -160408"/>
              <a:gd name="adj2" fmla="val -214971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形标注 9"/>
          <p:cNvSpPr/>
          <p:nvPr/>
        </p:nvSpPr>
        <p:spPr>
          <a:xfrm>
            <a:off x="5292080" y="4293096"/>
            <a:ext cx="2016224" cy="1368152"/>
          </a:xfrm>
          <a:prstGeom prst="wedgeEllipseCallout">
            <a:avLst>
              <a:gd name="adj1" fmla="val 89233"/>
              <a:gd name="adj2" fmla="val -80841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5"/>
          <p:cNvSpPr txBox="1"/>
          <p:nvPr/>
        </p:nvSpPr>
        <p:spPr>
          <a:xfrm>
            <a:off x="7884368" y="3635732"/>
            <a:ext cx="101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    关系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r>
              <a:rPr kumimoji="1" lang="en-US" altLang="zh-CN" dirty="0" smtClean="0">
                <a:latin typeface="华文楷体"/>
                <a:ea typeface="华文楷体"/>
                <a:cs typeface="华文楷体"/>
              </a:rPr>
              <a:t>  (graph)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6300192" y="2348880"/>
            <a:ext cx="1440160" cy="540640"/>
          </a:xfrm>
          <a:prstGeom prst="wedgeEllipseCallout">
            <a:avLst>
              <a:gd name="adj1" fmla="val 77416"/>
              <a:gd name="adj2" fmla="val -117847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25"/>
          <p:cNvSpPr txBox="1"/>
          <p:nvPr/>
        </p:nvSpPr>
        <p:spPr>
          <a:xfrm>
            <a:off x="7884368" y="17008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通知提醒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FF0000"/>
                </a:solidFill>
              </a:rPr>
              <a:t>Install&amp;Run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24100"/>
            <a:ext cx="7886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FF0000"/>
                </a:solidFill>
              </a:rPr>
              <a:t>Install&amp;Run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762125"/>
            <a:ext cx="8001000" cy="3333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5475029"/>
            <a:ext cx="7124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9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FF0000"/>
                </a:solidFill>
              </a:rPr>
              <a:t>Install&amp;Run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2352675"/>
            <a:ext cx="62579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6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FF0000"/>
                </a:solidFill>
              </a:rPr>
              <a:t>Install&amp;Run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2571750"/>
            <a:ext cx="64960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7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>
                <a:solidFill>
                  <a:srgbClr val="FF0000"/>
                </a:solidFill>
              </a:rPr>
              <a:t>配</a:t>
            </a:r>
            <a:r>
              <a:rPr lang="zh-CN" altLang="en-US" dirty="0" smtClean="0">
                <a:solidFill>
                  <a:srgbClr val="FF0000"/>
                </a:solidFill>
              </a:rPr>
              <a:t>置文件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417638"/>
            <a:ext cx="61436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6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err="1">
                <a:solidFill>
                  <a:srgbClr val="FF0000"/>
                </a:solidFill>
              </a:rPr>
              <a:t>Redis</a:t>
            </a:r>
            <a:r>
              <a:rPr lang="en-US" sz="6000" dirty="0">
                <a:solidFill>
                  <a:srgbClr val="FF0000"/>
                </a:solidFill>
              </a:rPr>
              <a:t> is...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Redis</a:t>
            </a:r>
            <a:r>
              <a:rPr 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FF0000"/>
                </a:solidFill>
              </a:rPr>
              <a:t>Pub/Sub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4" y="2000240"/>
            <a:ext cx="3000000" cy="27142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4282" y="2321004"/>
            <a:ext cx="457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lang="en-US" altLang="zh-CN" sz="2200" b="1" dirty="0" smtClean="0"/>
              <a:t>subscribe </a:t>
            </a:r>
            <a:r>
              <a:rPr lang="en-US" altLang="zh-CN" sz="2200" b="1" dirty="0" err="1" smtClean="0"/>
              <a:t>mychannel</a:t>
            </a:r>
            <a:endParaRPr lang="en-US" altLang="zh-CN" sz="2200" b="1" dirty="0" smtClean="0"/>
          </a:p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lang="en-US" altLang="zh-CN" sz="2200" b="1" dirty="0" smtClean="0"/>
              <a:t>publish </a:t>
            </a:r>
            <a:r>
              <a:rPr lang="en-US" altLang="zh-CN" sz="2200" b="1" dirty="0" err="1" smtClean="0"/>
              <a:t>mychannel</a:t>
            </a:r>
            <a:r>
              <a:rPr lang="en-US" altLang="zh-CN" sz="2200" b="1" dirty="0" smtClean="0"/>
              <a:t> comments</a:t>
            </a:r>
          </a:p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lang="en-US" altLang="zh-CN" sz="2200" b="1" dirty="0" err="1" smtClean="0"/>
              <a:t>punsubscribe</a:t>
            </a:r>
            <a:r>
              <a:rPr lang="en-US" altLang="zh-CN" sz="2200" b="1" dirty="0" smtClean="0"/>
              <a:t> </a:t>
            </a:r>
            <a:r>
              <a:rPr lang="en-US" altLang="zh-CN" sz="2200" b="1" dirty="0" err="1" smtClean="0"/>
              <a:t>mychannel</a:t>
            </a:r>
            <a:r>
              <a:rPr lang="en-US" altLang="zh-CN" sz="2200" dirty="0" err="1" smtClean="0"/>
              <a:t>Add</a:t>
            </a: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8264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en-US" dirty="0" smtClean="0">
                <a:solidFill>
                  <a:srgbClr val="FF0000"/>
                </a:solidFill>
              </a:rPr>
              <a:t> Data Types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/>
              <a:t>Strings</a:t>
            </a:r>
          </a:p>
          <a:p>
            <a:pPr algn="ctr">
              <a:buNone/>
            </a:pPr>
            <a:r>
              <a:rPr lang="en-US" sz="4000" dirty="0" smtClean="0"/>
              <a:t>Lists</a:t>
            </a:r>
          </a:p>
          <a:p>
            <a:pPr algn="ctr">
              <a:buNone/>
            </a:pPr>
            <a:r>
              <a:rPr lang="en-US" sz="4000" dirty="0" smtClean="0"/>
              <a:t>Sets</a:t>
            </a:r>
          </a:p>
          <a:p>
            <a:pPr algn="ctr">
              <a:buNone/>
            </a:pPr>
            <a:r>
              <a:rPr lang="en-US" sz="4000" dirty="0" smtClean="0"/>
              <a:t>Sorted/Scored sets</a:t>
            </a:r>
          </a:p>
          <a:p>
            <a:pPr algn="ctr">
              <a:buNone/>
            </a:pPr>
            <a:r>
              <a:rPr lang="en-US" sz="4000" dirty="0" smtClean="0"/>
              <a:t>Hashes</a:t>
            </a:r>
          </a:p>
          <a:p>
            <a:pPr algn="ctr">
              <a:buNone/>
            </a:pPr>
            <a:r>
              <a:rPr lang="en-US" sz="2800" dirty="0" smtClean="0"/>
              <a:t>all accessed by a string key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en-US" dirty="0" smtClean="0">
                <a:solidFill>
                  <a:srgbClr val="FF0000"/>
                </a:solidFill>
              </a:rPr>
              <a:t> Data Types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图片 5" descr="redis数据类型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634110"/>
            <a:ext cx="8228572" cy="44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t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428736"/>
            <a:ext cx="8640381" cy="509658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String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71422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Helvetica" pitchFamily="-84" charset="0"/>
                <a:sym typeface="Helvetica" pitchFamily="-84" charset="0"/>
              </a:rPr>
              <a:t>List</a:t>
            </a:r>
            <a:endParaRPr lang="en-US" altLang="zh-CN" b="1" dirty="0" smtClean="0">
              <a:solidFill>
                <a:srgbClr val="FE431E"/>
              </a:solidFill>
              <a:latin typeface="Trebuchet MS" pitchFamily="34" charset="0"/>
              <a:sym typeface="Trebuchet MS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8596" y="6143644"/>
            <a:ext cx="8229600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/>
              <a:t>RPUSH, LPUSH, LLEN, LRANGE, LPOP</a:t>
            </a:r>
            <a:r>
              <a:rPr lang="zh-CN" altLang="en-US" sz="2400" dirty="0" smtClean="0"/>
              <a:t>和 </a:t>
            </a:r>
            <a:r>
              <a:rPr lang="en-US" altLang="zh-CN" sz="2400" dirty="0" smtClean="0"/>
              <a:t>RPOP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图片 7" descr="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1000108"/>
            <a:ext cx="7082381" cy="49292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Set</a:t>
            </a:r>
            <a:endParaRPr lang="en-US" altLang="zh-CN" b="1" dirty="0" smtClean="0">
              <a:solidFill>
                <a:srgbClr val="FE431E"/>
              </a:solidFill>
              <a:latin typeface="Trebuchet MS" pitchFamily="34" charset="0"/>
              <a:sym typeface="Trebuchet MS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8596" y="6143644"/>
            <a:ext cx="8229600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/>
              <a:t>SADD, SREM, SISMEMBER, SMEMBERS </a:t>
            </a:r>
            <a:r>
              <a:rPr lang="zh-CN" altLang="en-US" sz="2400" dirty="0" smtClean="0"/>
              <a:t>和 </a:t>
            </a:r>
            <a:r>
              <a:rPr lang="en-US" altLang="zh-CN" sz="2400" dirty="0" smtClean="0"/>
              <a:t>SUNION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图片 6" descr="s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638"/>
            <a:ext cx="9144000" cy="44747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4286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Sorted Set</a:t>
            </a:r>
            <a:endParaRPr lang="en-US" altLang="zh-CN" b="1" dirty="0" smtClean="0">
              <a:solidFill>
                <a:srgbClr val="FE431E"/>
              </a:solidFill>
              <a:latin typeface="Trebuchet MS" pitchFamily="34" charset="0"/>
              <a:sym typeface="Trebuchet MS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8596" y="6286520"/>
            <a:ext cx="8229600" cy="50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/>
              <a:t>ZADD,ZRANGE,ZCOUNT,ZREM,ZSCORE,ZRANK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图片 7" descr="zs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62" y="1214422"/>
            <a:ext cx="8421276" cy="49248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Hash</a:t>
            </a:r>
            <a:endParaRPr lang="en-US" altLang="zh-CN" b="1" dirty="0" smtClean="0">
              <a:solidFill>
                <a:srgbClr val="FE431E"/>
              </a:solidFill>
              <a:latin typeface="Trebuchet MS" pitchFamily="34" charset="0"/>
              <a:sym typeface="Trebuchet MS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8596" y="6000768"/>
            <a:ext cx="8229600" cy="78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zh-CN" sz="2400" dirty="0" smtClean="0"/>
              <a:t>HSET,HMSET,HGET,HINCRBY,HDEL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图片 3" descr="has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60"/>
            <a:ext cx="9144000" cy="45801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Redis </a:t>
            </a:r>
            <a:r>
              <a:rPr lang="en-US" dirty="0">
                <a:solidFill>
                  <a:srgbClr val="FF0000"/>
                </a:solidFill>
              </a:rPr>
              <a:t>and M</a:t>
            </a:r>
            <a:r>
              <a:rPr lang="en-US" dirty="0" smtClean="0">
                <a:solidFill>
                  <a:srgbClr val="FF0000"/>
                </a:solidFill>
              </a:rPr>
              <a:t>emcached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747837"/>
            <a:ext cx="5629275" cy="3362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en-US" dirty="0" smtClean="0">
                <a:solidFill>
                  <a:srgbClr val="FF0000"/>
                </a:solidFill>
              </a:rPr>
              <a:t> Basic Command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 descr="redis基础指令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52" y="1662333"/>
            <a:ext cx="6438096" cy="35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050624" y="1600200"/>
            <a:ext cx="4903038" cy="4967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zh-CN" alt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时代的主题：</a:t>
            </a:r>
            <a:r>
              <a:rPr lang="en-US" altLang="zh-CN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Web2.0 </a:t>
            </a:r>
            <a:r>
              <a:rPr lang="zh-CN" alt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三高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生存时间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2076450"/>
            <a:ext cx="854392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79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排序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71472" y="2285992"/>
            <a:ext cx="8229600" cy="3498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 smtClean="0"/>
              <a:t>是什么？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SORT</a:t>
            </a:r>
            <a:r>
              <a:rPr lang="zh-CN" altLang="en-US" sz="2000" dirty="0" smtClean="0"/>
              <a:t>命令可以对列表类型、集合类型和有序集合类型键进行排序，并且可以完成与关系数据库中的连接查询相类似的任务。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Eg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0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2558" y="3857641"/>
            <a:ext cx="24765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79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Redis </a:t>
            </a:r>
            <a:r>
              <a:rPr lang="zh-CN" altLang="en-US" dirty="0">
                <a:solidFill>
                  <a:srgbClr val="FF0000"/>
                </a:solidFill>
              </a:rPr>
              <a:t>协</a:t>
            </a:r>
            <a:r>
              <a:rPr lang="zh-CN" altLang="en-US" dirty="0" smtClean="0">
                <a:solidFill>
                  <a:srgbClr val="FF0000"/>
                </a:solidFill>
              </a:rPr>
              <a:t>议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redis协议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28670"/>
            <a:ext cx="5972196" cy="58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协议：示例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28728" y="2357430"/>
            <a:ext cx="2000264" cy="19288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SET hello world</a:t>
            </a:r>
            <a:r>
              <a:rPr lang="en-US" dirty="0" smtClean="0"/>
              <a:t/>
            </a:r>
            <a:br>
              <a:rPr lang="en-US" dirty="0" smtClean="0"/>
            </a:br>
            <a:endParaRPr lang="zh-CN" altLang="en-US" dirty="0"/>
          </a:p>
        </p:txBody>
      </p:sp>
      <p:sp>
        <p:nvSpPr>
          <p:cNvPr id="12" name="流程图: 过程 11"/>
          <p:cNvSpPr/>
          <p:nvPr/>
        </p:nvSpPr>
        <p:spPr>
          <a:xfrm>
            <a:off x="5786446" y="1357298"/>
            <a:ext cx="1714512" cy="2286016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*3\r\n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/>
              <a:t>$3\r\n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/>
              <a:t>SET\r\n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/>
              <a:t>$5\r\n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/>
              <a:t>Hello\r\n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/>
              <a:t>$5\r\n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/>
              <a:t>World\r\n</a:t>
            </a:r>
            <a:r>
              <a:rPr lang="pt-BR" dirty="0" smtClean="0"/>
              <a:t/>
            </a:r>
            <a:br>
              <a:rPr lang="pt-BR" dirty="0" smtClean="0"/>
            </a:br>
            <a:endParaRPr lang="zh-CN" altLang="en-US" dirty="0"/>
          </a:p>
        </p:txBody>
      </p:sp>
      <p:sp>
        <p:nvSpPr>
          <p:cNvPr id="13" name="流程图: 过程 12"/>
          <p:cNvSpPr/>
          <p:nvPr/>
        </p:nvSpPr>
        <p:spPr>
          <a:xfrm>
            <a:off x="5786446" y="3929066"/>
            <a:ext cx="1857388" cy="25003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+OK\r\n (</a:t>
            </a:r>
            <a:r>
              <a:rPr lang="zh-CN" altLang="en-US" dirty="0" smtClean="0"/>
              <a:t>状态回复</a:t>
            </a:r>
            <a:r>
              <a:rPr lang="en-US" altLang="zh-CN" b="1" dirty="0" smtClean="0"/>
              <a:t>)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b="1" dirty="0" smtClean="0"/>
              <a:t>:100\</a:t>
            </a:r>
            <a:r>
              <a:rPr lang="en-US" b="1" dirty="0" smtClean="0"/>
              <a:t>r\n (</a:t>
            </a:r>
            <a:r>
              <a:rPr lang="zh-CN" altLang="en-US" dirty="0" smtClean="0"/>
              <a:t>整形回复</a:t>
            </a:r>
            <a:r>
              <a:rPr lang="en-US" altLang="zh-CN" b="1" dirty="0" smtClean="0"/>
              <a:t>)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b="1" dirty="0" smtClean="0"/>
              <a:t>-</a:t>
            </a:r>
            <a:r>
              <a:rPr lang="en-US" b="1" dirty="0" smtClean="0"/>
              <a:t>ERR\r\n(</a:t>
            </a:r>
            <a:r>
              <a:rPr lang="zh-CN" altLang="en-US" dirty="0" smtClean="0"/>
              <a:t>错误回复</a:t>
            </a:r>
            <a:r>
              <a:rPr lang="en-US" altLang="zh-CN" b="1" dirty="0" smtClean="0"/>
              <a:t>)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19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Transactions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071538" y="1428736"/>
            <a:ext cx="5411398" cy="164307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lang="zh-CN" altLang="en-US" sz="2200" b="1" dirty="0" smtClean="0"/>
              <a:t>指令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400" dirty="0" smtClean="0"/>
              <a:t>multi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smtClean="0"/>
              <a:t>Exec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smtClean="0"/>
              <a:t>Watch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smtClean="0"/>
              <a:t>discard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23938" y="4071942"/>
            <a:ext cx="5411398" cy="164307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lang="zh-CN" altLang="en-US" sz="2200" b="1" dirty="0" smtClean="0"/>
              <a:t>不足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zh-CN" altLang="en-US" sz="2400" dirty="0" smtClean="0"/>
              <a:t>不能保证原子性</a:t>
            </a:r>
            <a:endParaRPr lang="en-US" altLang="zh-CN" sz="2400" dirty="0" smtClean="0"/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zh-CN" altLang="en-US" sz="2400" dirty="0" smtClean="0"/>
              <a:t>不能回滚</a:t>
            </a:r>
            <a:endParaRPr lang="en-US" altLang="zh-CN" sz="2400" dirty="0" smtClean="0"/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38072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性能测试：</a:t>
            </a:r>
            <a:r>
              <a:rPr lang="en-US" altLang="zh-CN" dirty="0" smtClean="0">
                <a:solidFill>
                  <a:srgbClr val="FF0000"/>
                </a:solidFill>
              </a:rPr>
              <a:t>Super Fast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28662" y="3786190"/>
            <a:ext cx="75565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zh-CN" altLang="en-US" sz="2400" dirty="0" smtClean="0"/>
              <a:t>测试</a:t>
            </a:r>
            <a:r>
              <a:rPr lang="zh-CN" altLang="en-US" sz="2400" dirty="0"/>
              <a:t>环境： </a:t>
            </a:r>
          </a:p>
          <a:p>
            <a:r>
              <a:rPr lang="en-US" altLang="zh-CN" sz="2400" dirty="0"/>
              <a:t>1. 50</a:t>
            </a:r>
            <a:r>
              <a:rPr lang="zh-CN" altLang="en-US" sz="2400" dirty="0"/>
              <a:t>个并发，请求</a:t>
            </a:r>
            <a:r>
              <a:rPr lang="en-US" altLang="zh-CN" sz="2400" dirty="0"/>
              <a:t>100000</a:t>
            </a:r>
            <a:r>
              <a:rPr lang="zh-CN" altLang="en-US" sz="2400" dirty="0"/>
              <a:t>次 </a:t>
            </a:r>
          </a:p>
          <a:p>
            <a:r>
              <a:rPr lang="en-US" altLang="zh-CN" sz="2400" dirty="0"/>
              <a:t>2. </a:t>
            </a:r>
            <a:r>
              <a:rPr lang="zh-CN" altLang="en-US" sz="2400" dirty="0"/>
              <a:t>读和写大小为</a:t>
            </a:r>
            <a:r>
              <a:rPr lang="en-US" altLang="zh-CN" sz="2400" dirty="0"/>
              <a:t>256bytes</a:t>
            </a:r>
            <a:r>
              <a:rPr lang="zh-CN" altLang="en-US" sz="2400" dirty="0"/>
              <a:t>的字符串 </a:t>
            </a:r>
          </a:p>
          <a:p>
            <a:r>
              <a:rPr lang="en-US" altLang="zh-CN" sz="2400" dirty="0"/>
              <a:t>3. Linux2.6 Xeon X3320 2.5GHz</a:t>
            </a:r>
            <a:r>
              <a:rPr lang="zh-CN" altLang="en-US" sz="2400" dirty="0"/>
              <a:t>的服务器上 </a:t>
            </a:r>
          </a:p>
          <a:p>
            <a:endParaRPr lang="zh-CN" altLang="zh-CN" sz="2400" b="1" dirty="0"/>
          </a:p>
        </p:txBody>
      </p:sp>
      <p:sp>
        <p:nvSpPr>
          <p:cNvPr id="7" name="矩形 6"/>
          <p:cNvSpPr/>
          <p:nvPr/>
        </p:nvSpPr>
        <p:spPr>
          <a:xfrm>
            <a:off x="1000100" y="1285860"/>
            <a:ext cx="6048375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>
              <a:lnSpc>
                <a:spcPct val="150000"/>
              </a:lnSpc>
              <a:defRPr/>
            </a:pP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官方性能测试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pPr marL="0" lvl="2">
              <a:lnSpc>
                <a:spcPct val="150000"/>
              </a:lnSpc>
              <a:defRPr/>
            </a:pPr>
            <a:r>
              <a:rPr lang="en-US" altLang="zh-CN" sz="2800" dirty="0" smtClean="0">
                <a:latin typeface="Arial" charset="0"/>
              </a:rPr>
              <a:t>           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SET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110000</a:t>
            </a:r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次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 S</a:t>
            </a:r>
          </a:p>
          <a:p>
            <a:pPr marL="0" lvl="2">
              <a:lnSpc>
                <a:spcPct val="150000"/>
              </a:lnSpc>
              <a:defRPr/>
            </a:pP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81000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次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 S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2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性能测试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图片 6" descr="redis性能测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6" y="2029000"/>
            <a:ext cx="7819048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/>
          <p:cNvSpPr/>
          <p:nvPr/>
        </p:nvSpPr>
        <p:spPr>
          <a:xfrm>
            <a:off x="3732948" y="2118086"/>
            <a:ext cx="1152128" cy="864096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Master</a:t>
            </a:r>
            <a:br>
              <a:rPr lang="en-US" altLang="zh-TW" dirty="0" smtClean="0"/>
            </a:br>
            <a:r>
              <a:rPr lang="en-US" altLang="zh-TW" dirty="0" err="1" smtClean="0"/>
              <a:t>Redis</a:t>
            </a:r>
            <a:endParaRPr lang="zh-TW" altLang="en-US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6307282" y="2708920"/>
            <a:ext cx="1152128" cy="864096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Slave</a:t>
            </a:r>
            <a:br>
              <a:rPr lang="en-US" altLang="zh-TW" dirty="0" smtClean="0"/>
            </a:br>
            <a:r>
              <a:rPr lang="en-US" altLang="zh-TW" dirty="0" err="1" smtClean="0"/>
              <a:t>Redis</a:t>
            </a:r>
            <a:endParaRPr lang="zh-TW" altLang="en-US" dirty="0"/>
          </a:p>
        </p:txBody>
      </p:sp>
      <p:grpSp>
        <p:nvGrpSpPr>
          <p:cNvPr id="3" name="Group 15"/>
          <p:cNvGrpSpPr/>
          <p:nvPr/>
        </p:nvGrpSpPr>
        <p:grpSpPr>
          <a:xfrm>
            <a:off x="6507571" y="4776018"/>
            <a:ext cx="917994" cy="640088"/>
            <a:chOff x="7110971" y="5229200"/>
            <a:chExt cx="917994" cy="640088"/>
          </a:xfrm>
        </p:grpSpPr>
        <p:grpSp>
          <p:nvGrpSpPr>
            <p:cNvPr id="5" name="Group 11"/>
            <p:cNvGrpSpPr/>
            <p:nvPr/>
          </p:nvGrpSpPr>
          <p:grpSpPr>
            <a:xfrm>
              <a:off x="7110971" y="5229200"/>
              <a:ext cx="917994" cy="640088"/>
              <a:chOff x="2553979" y="3976999"/>
              <a:chExt cx="917994" cy="1216152"/>
            </a:xfrm>
          </p:grpSpPr>
          <p:sp>
            <p:nvSpPr>
              <p:cNvPr id="10" name="Can 9"/>
              <p:cNvSpPr/>
              <p:nvPr/>
            </p:nvSpPr>
            <p:spPr>
              <a:xfrm>
                <a:off x="2555776" y="3976999"/>
                <a:ext cx="914400" cy="1216152"/>
              </a:xfrm>
              <a:prstGeom prst="can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Flowchart: Magnetic Disk 10"/>
              <p:cNvSpPr/>
              <p:nvPr/>
            </p:nvSpPr>
            <p:spPr>
              <a:xfrm>
                <a:off x="2557573" y="4516903"/>
                <a:ext cx="914400" cy="612648"/>
              </a:xfrm>
              <a:prstGeom prst="flowChartMagneticDisk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Flowchart: Magnetic Disk 12"/>
              <p:cNvSpPr/>
              <p:nvPr/>
            </p:nvSpPr>
            <p:spPr>
              <a:xfrm>
                <a:off x="2555776" y="4278751"/>
                <a:ext cx="914400" cy="612648"/>
              </a:xfrm>
              <a:prstGeom prst="flowChartMagneticDisk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>
                <a:off x="2553979" y="4453303"/>
                <a:ext cx="914400" cy="225068"/>
              </a:xfrm>
              <a:prstGeom prst="flowChartMagneticDisk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7308304" y="5255645"/>
              <a:ext cx="576064" cy="989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Group 29"/>
          <p:cNvGrpSpPr/>
          <p:nvPr/>
        </p:nvGrpSpPr>
        <p:grpSpPr>
          <a:xfrm>
            <a:off x="6724252" y="3606490"/>
            <a:ext cx="2391342" cy="1136054"/>
            <a:chOff x="7293226" y="4038538"/>
            <a:chExt cx="2391342" cy="1136054"/>
          </a:xfrm>
        </p:grpSpPr>
        <p:sp>
          <p:nvSpPr>
            <p:cNvPr id="17" name="Up-Down Arrow 16"/>
            <p:cNvSpPr/>
            <p:nvPr/>
          </p:nvSpPr>
          <p:spPr>
            <a:xfrm>
              <a:off x="7293226" y="4038538"/>
              <a:ext cx="484632" cy="1136054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7691" y="4362577"/>
              <a:ext cx="1936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Persistence to Disk</a:t>
              </a:r>
              <a:endParaRPr lang="zh-TW" altLang="en-US" dirty="0"/>
            </a:p>
          </p:txBody>
        </p:sp>
      </p:grpSp>
      <p:grpSp>
        <p:nvGrpSpPr>
          <p:cNvPr id="8" name="Group 20"/>
          <p:cNvGrpSpPr/>
          <p:nvPr/>
        </p:nvGrpSpPr>
        <p:grpSpPr>
          <a:xfrm>
            <a:off x="1286378" y="2118086"/>
            <a:ext cx="1079720" cy="1376729"/>
            <a:chOff x="899592" y="1790119"/>
            <a:chExt cx="1079720" cy="1376729"/>
          </a:xfrm>
        </p:grpSpPr>
        <p:pic>
          <p:nvPicPr>
            <p:cNvPr id="2056" name="Picture 8" descr="https://upload.wikimedia.org/wikipedia/commons/thumb/b/bb/Gorilla-server.svg/2000px-Gorilla-server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790119"/>
              <a:ext cx="1079720" cy="107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953645" y="2797516"/>
              <a:ext cx="971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Server A</a:t>
              </a:r>
            </a:p>
          </p:txBody>
        </p:sp>
      </p:grpSp>
      <p:grpSp>
        <p:nvGrpSpPr>
          <p:cNvPr id="9" name="Group 26"/>
          <p:cNvGrpSpPr/>
          <p:nvPr/>
        </p:nvGrpSpPr>
        <p:grpSpPr>
          <a:xfrm>
            <a:off x="1826238" y="3523735"/>
            <a:ext cx="1079720" cy="1376729"/>
            <a:chOff x="899592" y="1790119"/>
            <a:chExt cx="1079720" cy="1376729"/>
          </a:xfrm>
        </p:grpSpPr>
        <p:pic>
          <p:nvPicPr>
            <p:cNvPr id="28" name="Picture 8" descr="https://upload.wikimedia.org/wikipedia/commons/thumb/b/bb/Gorilla-server.svg/2000px-Gorilla-server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790119"/>
              <a:ext cx="1079720" cy="107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953645" y="2797516"/>
              <a:ext cx="963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Server B</a:t>
              </a:r>
            </a:p>
          </p:txBody>
        </p:sp>
      </p:grpSp>
      <p:grpSp>
        <p:nvGrpSpPr>
          <p:cNvPr id="12" name="Group 24"/>
          <p:cNvGrpSpPr/>
          <p:nvPr/>
        </p:nvGrpSpPr>
        <p:grpSpPr>
          <a:xfrm>
            <a:off x="5007880" y="2339588"/>
            <a:ext cx="1629894" cy="786577"/>
            <a:chOff x="5576854" y="2771636"/>
            <a:chExt cx="1629894" cy="786577"/>
          </a:xfrm>
        </p:grpSpPr>
        <p:sp>
          <p:nvSpPr>
            <p:cNvPr id="22" name="Right Arrow 21"/>
            <p:cNvSpPr/>
            <p:nvPr/>
          </p:nvSpPr>
          <p:spPr>
            <a:xfrm rot="1335796">
              <a:off x="5576854" y="2967379"/>
              <a:ext cx="1158264" cy="59083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80194" y="2771636"/>
              <a:ext cx="1226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Replication</a:t>
              </a:r>
              <a:endParaRPr lang="zh-TW" altLang="en-US" dirty="0"/>
            </a:p>
          </p:txBody>
        </p:sp>
      </p:grpSp>
      <p:sp>
        <p:nvSpPr>
          <p:cNvPr id="31" name="Left-Right Arrow 30"/>
          <p:cNvSpPr/>
          <p:nvPr/>
        </p:nvSpPr>
        <p:spPr>
          <a:xfrm>
            <a:off x="2267744" y="2420888"/>
            <a:ext cx="1392816" cy="2880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Left-Right Arrow 35"/>
          <p:cNvSpPr/>
          <p:nvPr/>
        </p:nvSpPr>
        <p:spPr>
          <a:xfrm rot="19153711">
            <a:off x="2725664" y="3355729"/>
            <a:ext cx="1392816" cy="2880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13840" y="5116900"/>
            <a:ext cx="386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Master instance with no persistence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Slave instance with AOF </a:t>
            </a:r>
            <a:r>
              <a:rPr lang="en-US" altLang="zh-TW" dirty="0" smtClean="0"/>
              <a:t>enabled</a:t>
            </a:r>
            <a:endParaRPr lang="en-US" altLang="zh-TW" dirty="0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持</a:t>
            </a:r>
            <a:r>
              <a:rPr lang="zh-CN" altLang="en-US" dirty="0" smtClean="0">
                <a:solidFill>
                  <a:srgbClr val="FF0000"/>
                </a:solidFill>
              </a:rPr>
              <a:t>久化</a:t>
            </a:r>
            <a:r>
              <a:rPr lang="en-US" altLang="zh-CN" dirty="0" smtClean="0">
                <a:solidFill>
                  <a:srgbClr val="FF0000"/>
                </a:solidFill>
              </a:rPr>
              <a:t>(Persistence)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6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持</a:t>
            </a:r>
            <a:r>
              <a:rPr lang="zh-CN" altLang="en-US" dirty="0" smtClean="0">
                <a:solidFill>
                  <a:srgbClr val="FF0000"/>
                </a:solidFill>
              </a:rPr>
              <a:t>久化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071538" y="1428736"/>
            <a:ext cx="5411398" cy="164307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lang="en-US" altLang="zh-CN" sz="2200" b="1" dirty="0" smtClean="0"/>
              <a:t>RDB(</a:t>
            </a:r>
            <a:r>
              <a:rPr lang="en-US" altLang="zh-CN" sz="2400" dirty="0" smtClean="0"/>
              <a:t>Snapshots</a:t>
            </a:r>
            <a:r>
              <a:rPr lang="en-US" altLang="zh-CN" sz="2200" b="1" dirty="0" smtClean="0"/>
              <a:t>)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smtClean="0"/>
              <a:t>save 900 1 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smtClean="0"/>
              <a:t>save 300 10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smtClean="0"/>
              <a:t>save 60 10000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071538" y="3714752"/>
            <a:ext cx="7134276" cy="164307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 fontScale="92500"/>
          </a:bodyPr>
          <a:lstStyle/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lang="en-US" altLang="zh-CN" sz="2200" b="1" dirty="0" smtClean="0"/>
              <a:t>AOF(</a:t>
            </a:r>
            <a:r>
              <a:rPr lang="en-US" altLang="zh-CN" sz="2400" dirty="0" smtClean="0"/>
              <a:t>append only file</a:t>
            </a:r>
            <a:r>
              <a:rPr lang="en-US" altLang="zh-CN" sz="2200" b="1" dirty="0" smtClean="0"/>
              <a:t>)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err="1" smtClean="0"/>
              <a:t>appendonly</a:t>
            </a:r>
            <a:r>
              <a:rPr lang="en-US" altLang="zh-CN" sz="2200" dirty="0" smtClean="0"/>
              <a:t> yes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smtClean="0"/>
              <a:t># </a:t>
            </a:r>
            <a:r>
              <a:rPr lang="en-US" altLang="zh-CN" sz="2200" dirty="0" err="1" smtClean="0"/>
              <a:t>appendfsync</a:t>
            </a:r>
            <a:r>
              <a:rPr lang="en-US" altLang="zh-CN" sz="2200" dirty="0" smtClean="0"/>
              <a:t> always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err="1" smtClean="0"/>
              <a:t>appendfsync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/>
              <a:t>everysec</a:t>
            </a:r>
            <a:r>
              <a:rPr lang="en-US" altLang="zh-CN" sz="2200" dirty="0" smtClean="0"/>
              <a:t>//</a:t>
            </a:r>
            <a:r>
              <a:rPr lang="zh-CN" altLang="en-US" sz="2200" dirty="0" smtClean="0"/>
              <a:t>在性能和持久化方面做了很好的折衷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200" dirty="0" smtClean="0"/>
              <a:t># </a:t>
            </a:r>
            <a:r>
              <a:rPr lang="en-US" altLang="zh-CN" sz="2200" dirty="0" err="1" smtClean="0"/>
              <a:t>appendfsync</a:t>
            </a:r>
            <a:r>
              <a:rPr lang="en-US" altLang="zh-CN" sz="2200" dirty="0" smtClean="0"/>
              <a:t> no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4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什么时候</a:t>
            </a:r>
            <a:r>
              <a:rPr lang="en-US" altLang="zh-CN" dirty="0" smtClean="0">
                <a:solidFill>
                  <a:srgbClr val="FF0000"/>
                </a:solidFill>
              </a:rPr>
              <a:t>RDB?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600325"/>
            <a:ext cx="64008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54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2743200"/>
            <a:ext cx="8229600" cy="677078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buNone/>
            </a:pPr>
            <a:r>
              <a:rPr lang="x-none" i="1" dirty="0"/>
              <a:t>Memory is the new Disk, Disk is the new </a:t>
            </a:r>
            <a:r>
              <a:rPr lang="x-none" i="1" dirty="0" smtClean="0"/>
              <a:t>Tape</a:t>
            </a:r>
            <a:endParaRPr lang="x-none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Jim Gray</a:t>
            </a:r>
            <a:r>
              <a:rPr lang="zh-CN" alt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为我们指明了方向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3306" y="6215082"/>
            <a:ext cx="245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cap="all" dirty="0" smtClean="0"/>
              <a:t>Jim Gray</a:t>
            </a:r>
            <a:r>
              <a:rPr lang="zh-CN" altLang="en-US" cap="all" dirty="0" smtClean="0"/>
              <a:t>：图录奖得主</a:t>
            </a:r>
            <a:endParaRPr lang="en-US" altLang="zh-TW" cap="all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RDB</a:t>
            </a:r>
            <a:r>
              <a:rPr lang="zh-CN" altLang="en-US" dirty="0" smtClean="0">
                <a:solidFill>
                  <a:srgbClr val="FF0000"/>
                </a:solidFill>
              </a:rPr>
              <a:t>优缺点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071538" y="1428736"/>
            <a:ext cx="5411398" cy="164307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优点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zh-CN" altLang="en-US" sz="2400" dirty="0" smtClean="0"/>
              <a:t>读写性能好</a:t>
            </a:r>
            <a:endParaRPr lang="en-US" altLang="zh-CN" sz="2400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223938" y="3571876"/>
            <a:ext cx="5411398" cy="164307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lang="zh-CN" altLang="en-US" sz="2200" b="1" dirty="0" smtClean="0"/>
              <a:t>缺点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zh-CN" altLang="en-US" sz="2400" dirty="0" smtClean="0"/>
              <a:t>数据丢失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en-US" altLang="zh-CN" sz="2400" dirty="0" smtClean="0"/>
              <a:t>dump</a:t>
            </a:r>
            <a:r>
              <a:rPr lang="zh-CN" altLang="en-US" sz="2400" dirty="0" smtClean="0"/>
              <a:t>时机未知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zh-CN" altLang="en-US" sz="2400" dirty="0" smtClean="0"/>
              <a:t>不稳定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6254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714620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如何取消自动快照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4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AOF</a:t>
            </a:r>
            <a:r>
              <a:rPr lang="zh-CN" altLang="en-US" dirty="0" smtClean="0">
                <a:solidFill>
                  <a:srgbClr val="FF0000"/>
                </a:solidFill>
              </a:rPr>
              <a:t>优缺点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071538" y="1428736"/>
            <a:ext cx="5411398" cy="164307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优点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zh-CN" altLang="en-US" sz="2400" dirty="0" smtClean="0"/>
              <a:t>读性能好</a:t>
            </a:r>
            <a:endParaRPr lang="en-US" altLang="zh-CN" sz="2400" dirty="0" smtClean="0"/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zh-CN" altLang="en-US" sz="2400" dirty="0" smtClean="0"/>
              <a:t>数据安全</a:t>
            </a:r>
            <a:endParaRPr lang="en-US" altLang="zh-CN" sz="2400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23938" y="3571876"/>
            <a:ext cx="5411398" cy="164307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41093" indent="-241093">
              <a:spcBef>
                <a:spcPct val="0"/>
              </a:spcBef>
              <a:buClr>
                <a:srgbClr val="595959"/>
              </a:buClr>
              <a:buSzPct val="100000"/>
              <a:buFont typeface="Gill Sans" pitchFamily="-84" charset="0"/>
              <a:buChar char="o"/>
              <a:tabLst>
                <a:tab pos="321457" algn="l"/>
              </a:tabLst>
            </a:pPr>
            <a:r>
              <a:rPr lang="zh-CN" altLang="en-US" sz="2200" b="1" dirty="0" smtClean="0"/>
              <a:t>缺点</a:t>
            </a:r>
            <a:endParaRPr kumimoji="0" lang="en-US" altLang="zh-CN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zh-CN" altLang="en-US" sz="2400" dirty="0" smtClean="0"/>
              <a:t>写性能下降</a:t>
            </a:r>
          </a:p>
          <a:p>
            <a:pPr marL="553621" lvl="1" indent="-241093">
              <a:spcBef>
                <a:spcPct val="0"/>
              </a:spcBef>
              <a:buClr>
                <a:srgbClr val="595959"/>
              </a:buClr>
              <a:buSzPct val="100000"/>
              <a:tabLst>
                <a:tab pos="321457" algn="l"/>
              </a:tabLst>
            </a:pPr>
            <a:r>
              <a:rPr lang="zh-CN" altLang="en-US" sz="2400" dirty="0" smtClean="0"/>
              <a:t>数据没有</a:t>
            </a:r>
            <a:r>
              <a:rPr lang="en-US" altLang="zh-CN" sz="2400" dirty="0" smtClean="0"/>
              <a:t>100%</a:t>
            </a:r>
            <a:r>
              <a:rPr lang="zh-CN" altLang="en-US" sz="2400" dirty="0" smtClean="0"/>
              <a:t>安全性</a:t>
            </a:r>
          </a:p>
        </p:txBody>
      </p:sp>
    </p:spTree>
    <p:extLst>
      <p:ext uri="{BB962C8B-B14F-4D97-AF65-F5344CB8AC3E}">
        <p14:creationId xmlns:p14="http://schemas.microsoft.com/office/powerpoint/2010/main" val="36254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持</a:t>
            </a:r>
            <a:r>
              <a:rPr lang="zh-CN" altLang="en-US" dirty="0" smtClean="0">
                <a:solidFill>
                  <a:srgbClr val="FF0000"/>
                </a:solidFill>
              </a:rPr>
              <a:t>久化性能比较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00113" y="3213100"/>
          <a:ext cx="7634287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3" r:id="rId3" imgW="6517800" imgH="3216960" progId="Excel.Sheet.8">
                  <p:embed/>
                </p:oleObj>
              </mc:Choice>
              <mc:Fallback>
                <p:oleObj r:id="rId3" imgW="6517800" imgH="3216960" progId="Excel.Sheet.8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13100"/>
                        <a:ext cx="7634287" cy="309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17550" y="1441450"/>
            <a:ext cx="630237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dirty="0"/>
              <a:t>1、无持久化</a:t>
            </a:r>
          </a:p>
          <a:p>
            <a:r>
              <a:rPr lang="zh-CN" altLang="en-US" dirty="0"/>
              <a:t>2 、Snapshotting</a:t>
            </a:r>
          </a:p>
          <a:p>
            <a:r>
              <a:rPr lang="zh-CN" altLang="en-US" dirty="0"/>
              <a:t>3 、aof-always</a:t>
            </a:r>
          </a:p>
          <a:p>
            <a:r>
              <a:rPr lang="zh-CN" altLang="en-US" dirty="0"/>
              <a:t>4 、aof-everysec</a:t>
            </a:r>
          </a:p>
          <a:p>
            <a:r>
              <a:rPr lang="zh-CN" altLang="en-US" dirty="0"/>
              <a:t>5 、aof-no </a:t>
            </a:r>
          </a:p>
        </p:txBody>
      </p:sp>
    </p:spTree>
    <p:extLst>
      <p:ext uri="{BB962C8B-B14F-4D97-AF65-F5344CB8AC3E}">
        <p14:creationId xmlns:p14="http://schemas.microsoft.com/office/powerpoint/2010/main" val="36254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持久化建议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86000" y="282883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更新频繁，一致性要求比较高， </a:t>
            </a:r>
            <a:r>
              <a:rPr lang="en-US" altLang="zh-CN" dirty="0" smtClean="0"/>
              <a:t>AOF</a:t>
            </a:r>
            <a:r>
              <a:rPr lang="zh-CN" altLang="en-US" dirty="0" smtClean="0"/>
              <a:t>策略为主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更新不频繁，可以容忍少量数据丢失或错误，</a:t>
            </a:r>
            <a:r>
              <a:rPr lang="en-US" altLang="zh-CN" dirty="0" smtClean="0"/>
              <a:t>Snapshot</a:t>
            </a:r>
            <a:r>
              <a:rPr lang="zh-CN" altLang="en-US" dirty="0" smtClean="0"/>
              <a:t>策略为主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4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备份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034" y="2828836"/>
            <a:ext cx="75009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对于</a:t>
            </a:r>
            <a:r>
              <a:rPr lang="en-US" dirty="0" smtClean="0"/>
              <a:t>RDB</a:t>
            </a:r>
            <a:r>
              <a:rPr lang="zh-CN" altLang="en-US" dirty="0" smtClean="0"/>
              <a:t>和</a:t>
            </a:r>
            <a:r>
              <a:rPr lang="en-US" dirty="0" smtClean="0"/>
              <a:t>AOF， </a:t>
            </a:r>
            <a:r>
              <a:rPr lang="zh-CN" altLang="en-US" dirty="0" smtClean="0"/>
              <a:t>都是直接拷贝文件即可， 可以设定</a:t>
            </a:r>
            <a:r>
              <a:rPr lang="en-US" dirty="0" err="1" smtClean="0"/>
              <a:t>crontab</a:t>
            </a:r>
            <a:r>
              <a:rPr lang="zh-CN" altLang="en-US" dirty="0" smtClean="0"/>
              <a:t>进行定时备份：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dirty="0" smtClean="0"/>
              <a:t>cp /</a:t>
            </a:r>
            <a:r>
              <a:rPr lang="en-US" dirty="0" err="1" smtClean="0"/>
              <a:t>var</a:t>
            </a:r>
            <a:r>
              <a:rPr lang="en-US" dirty="0" smtClean="0"/>
              <a:t>/lib/</a:t>
            </a:r>
            <a:r>
              <a:rPr lang="en-US" dirty="0" err="1" smtClean="0"/>
              <a:t>redis</a:t>
            </a:r>
            <a:r>
              <a:rPr lang="en-US" dirty="0" smtClean="0"/>
              <a:t>/dump.rdb /somewhere/safe/dump.$(date +%</a:t>
            </a:r>
            <a:r>
              <a:rPr lang="en-US" dirty="0" err="1" smtClean="0"/>
              <a:t>Y%m%d%H%M</a:t>
            </a:r>
            <a:r>
              <a:rPr lang="en-US" dirty="0" smtClean="0"/>
              <a:t>).</a:t>
            </a:r>
            <a:r>
              <a:rPr lang="en-US" dirty="0" err="1" smtClean="0"/>
              <a:t>rdb</a:t>
            </a:r>
            <a:r>
              <a:rPr lang="en-US" dirty="0" smtClean="0"/>
              <a:t/>
            </a:r>
            <a:br>
              <a:rPr lang="en-US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4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恢复：讨论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0" y="28288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RDB</a:t>
            </a:r>
            <a:r>
              <a:rPr lang="zh-CN" altLang="en-US" dirty="0" smtClean="0"/>
              <a:t>时？　</a:t>
            </a:r>
            <a:endParaRPr lang="en-US" altLang="zh-CN" dirty="0" smtClean="0"/>
          </a:p>
          <a:p>
            <a:r>
              <a:rPr lang="en-US" altLang="zh-CN" dirty="0" smtClean="0"/>
              <a:t>RDB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AOF</a:t>
            </a:r>
            <a:r>
              <a:rPr lang="zh-CN" altLang="en-US" dirty="0" smtClean="0"/>
              <a:t>共存时？</a:t>
            </a:r>
          </a:p>
        </p:txBody>
      </p:sp>
    </p:spTree>
    <p:extLst>
      <p:ext uri="{BB962C8B-B14F-4D97-AF65-F5344CB8AC3E}">
        <p14:creationId xmlns:p14="http://schemas.microsoft.com/office/powerpoint/2010/main" val="36254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管道</a:t>
            </a:r>
            <a:r>
              <a:rPr lang="en-US" altLang="zh-CN" dirty="0" smtClean="0">
                <a:solidFill>
                  <a:srgbClr val="FF0000"/>
                </a:solidFill>
              </a:rPr>
              <a:t>(Pipeline)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480" y="1928802"/>
            <a:ext cx="6094800" cy="304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管道</a:t>
            </a:r>
            <a:r>
              <a:rPr lang="en-US" altLang="zh-CN" dirty="0" smtClean="0">
                <a:solidFill>
                  <a:srgbClr val="FF0000"/>
                </a:solidFill>
              </a:rPr>
              <a:t>(Pipeline)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57428"/>
          </a:xfrm>
        </p:spPr>
        <p:txBody>
          <a:bodyPr/>
          <a:lstStyle/>
          <a:p>
            <a:r>
              <a:rPr lang="zh-CN" altLang="en-US" dirty="0" smtClean="0"/>
              <a:t>发送多个命令，一次性接受多个命令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减少网络</a:t>
            </a:r>
            <a:r>
              <a:rPr lang="en-US" altLang="zh-CN" dirty="0" smtClean="0"/>
              <a:t>IO</a:t>
            </a:r>
            <a:r>
              <a:rPr lang="zh-CN" altLang="en-US" dirty="0" smtClean="0"/>
              <a:t>次数</a:t>
            </a:r>
            <a:endParaRPr lang="en-US" altLang="zh-CN" dirty="0" smtClean="0"/>
          </a:p>
          <a:p>
            <a:r>
              <a:rPr lang="zh-CN" altLang="en-US" dirty="0" smtClean="0"/>
              <a:t>服务器端将命令结果放进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，再返回给客户端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4076722"/>
            <a:ext cx="588645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虚</a:t>
            </a:r>
            <a:r>
              <a:rPr lang="zh-CN" altLang="en-US" dirty="0" smtClean="0">
                <a:solidFill>
                  <a:srgbClr val="FF0000"/>
                </a:solidFill>
              </a:rPr>
              <a:t>拟内存</a:t>
            </a:r>
            <a:r>
              <a:rPr lang="en-US" altLang="zh-CN" dirty="0" smtClean="0">
                <a:solidFill>
                  <a:srgbClr val="FF0000"/>
                </a:solidFill>
              </a:rPr>
              <a:t>(VM)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85804" y="1500174"/>
            <a:ext cx="8229600" cy="514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使用环境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冷热数据分明 + value值很大  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优点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存储更多数据，节约硬件成本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缺点：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不稳定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性能差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  <a:sym typeface="Arial" pitchFamily="34" charset="0"/>
              </a:rPr>
              <a:t>总结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19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关闭虚拟内存，加大物理内存或者数据分片储存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0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Web2.0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49" name="Picture 1" descr="C:\Users\chenxushao\AppData\Roaming\Tencent\Users\1013009448\QQ\WinTemp\RichOle\)9{[KTI0(DYD4%IBZOLH$]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2428868"/>
            <a:ext cx="5619750" cy="162877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安全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975" y="1614509"/>
            <a:ext cx="725805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40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Atomicity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5400" dirty="0" smtClean="0"/>
              <a:t>  </a:t>
            </a:r>
            <a:r>
              <a:rPr lang="en-US" sz="5400" dirty="0" err="1" smtClean="0"/>
              <a:t>Redis</a:t>
            </a:r>
            <a:r>
              <a:rPr lang="en-US" sz="5400" dirty="0" smtClean="0"/>
              <a:t> is single threaded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800" dirty="0" smtClean="0"/>
              <a:t>No locking necessary</a:t>
            </a:r>
          </a:p>
          <a:p>
            <a:pPr algn="ctr">
              <a:buNone/>
            </a:pPr>
            <a:r>
              <a:rPr lang="en-US" sz="2000" dirty="0"/>
              <a:t>In other words, commands like </a:t>
            </a:r>
            <a:r>
              <a:rPr lang="en-US" sz="2000" dirty="0" smtClean="0"/>
              <a:t>INCR</a:t>
            </a:r>
            <a:br>
              <a:rPr lang="en-US" sz="2000" dirty="0" smtClean="0"/>
            </a:br>
            <a:r>
              <a:rPr lang="en-US" sz="2000" dirty="0" smtClean="0"/>
              <a:t>won’t </a:t>
            </a:r>
            <a:r>
              <a:rPr lang="en-US" sz="2000" dirty="0"/>
              <a:t>tread on each other’s toes </a:t>
            </a:r>
            <a:r>
              <a:rPr lang="en-US" sz="2000" dirty="0" smtClean="0"/>
              <a:t>coming</a:t>
            </a:r>
            <a:br>
              <a:rPr lang="en-US" sz="2000" dirty="0" smtClean="0"/>
            </a:br>
            <a:r>
              <a:rPr lang="en-US" sz="2000" dirty="0" smtClean="0"/>
              <a:t>from </a:t>
            </a:r>
            <a:r>
              <a:rPr lang="en-US" sz="2000" dirty="0"/>
              <a:t>multiple </a:t>
            </a:r>
            <a:r>
              <a:rPr lang="en-US" sz="2000" dirty="0" smtClean="0"/>
              <a:t>clients simultaneously!</a:t>
            </a:r>
            <a:endParaRPr lang="en-US" dirty="0" smtClean="0"/>
          </a:p>
          <a:p>
            <a:pPr algn="ctr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复制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Replication)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supports master-slave replication</a:t>
            </a:r>
          </a:p>
          <a:p>
            <a:r>
              <a:rPr lang="en-US" dirty="0" smtClean="0"/>
              <a:t>a single-rooted replication tree</a:t>
            </a:r>
          </a:p>
          <a:p>
            <a:r>
              <a:rPr lang="en-US" dirty="0" smtClean="0"/>
              <a:t>a slave may be a master to another slave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8596" y="5591190"/>
            <a:ext cx="8229600" cy="785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相当于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mysql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statement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模式的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SQL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复制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流程图: 磁盘 4"/>
          <p:cNvSpPr/>
          <p:nvPr/>
        </p:nvSpPr>
        <p:spPr>
          <a:xfrm>
            <a:off x="1403648" y="3699520"/>
            <a:ext cx="1296144" cy="1368152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zh-CN" altLang="en-US" dirty="0"/>
          </a:p>
        </p:txBody>
      </p:sp>
      <p:sp>
        <p:nvSpPr>
          <p:cNvPr id="6" name="流程图: 磁盘 5"/>
          <p:cNvSpPr/>
          <p:nvPr/>
        </p:nvSpPr>
        <p:spPr>
          <a:xfrm>
            <a:off x="5724128" y="3699520"/>
            <a:ext cx="1296144" cy="1368152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slave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3203848" y="4203576"/>
            <a:ext cx="2016224" cy="3589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log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磁盘 3"/>
          <p:cNvSpPr/>
          <p:nvPr/>
        </p:nvSpPr>
        <p:spPr>
          <a:xfrm>
            <a:off x="1403648" y="2994670"/>
            <a:ext cx="1296144" cy="1368152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zh-CN" altLang="en-US" dirty="0"/>
          </a:p>
        </p:txBody>
      </p:sp>
      <p:sp>
        <p:nvSpPr>
          <p:cNvPr id="5" name="流程图: 磁盘 4"/>
          <p:cNvSpPr/>
          <p:nvPr/>
        </p:nvSpPr>
        <p:spPr>
          <a:xfrm>
            <a:off x="5724128" y="2994670"/>
            <a:ext cx="1296144" cy="1368152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slave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203848" y="3498726"/>
            <a:ext cx="2016224" cy="3589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log</a:t>
            </a:r>
            <a:endParaRPr lang="zh-CN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Replication</a:t>
            </a:r>
            <a:r>
              <a:rPr lang="zh-CN" altLang="en-US" dirty="0" smtClean="0">
                <a:solidFill>
                  <a:srgbClr val="FF0000"/>
                </a:solidFill>
              </a:rPr>
              <a:t>：一主一从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Replication</a:t>
            </a:r>
            <a:r>
              <a:rPr lang="zh-CN" altLang="en-US" dirty="0" smtClean="0">
                <a:solidFill>
                  <a:srgbClr val="FF0000"/>
                </a:solidFill>
              </a:rPr>
              <a:t>：一主多从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图片 7" descr="redis 主 人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61" y="1571612"/>
            <a:ext cx="7390477" cy="47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Replication</a:t>
            </a:r>
            <a:r>
              <a:rPr lang="zh-CN" altLang="en-US" dirty="0" smtClean="0">
                <a:solidFill>
                  <a:srgbClr val="FF0000"/>
                </a:solidFill>
              </a:rPr>
              <a:t>：树形复制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 descr="redismaster slav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832"/>
            <a:ext cx="9144000" cy="3456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Replication</a:t>
            </a:r>
            <a:r>
              <a:rPr lang="zh-CN" altLang="en-US" dirty="0" smtClean="0">
                <a:solidFill>
                  <a:srgbClr val="FF0000"/>
                </a:solidFill>
              </a:rPr>
              <a:t>的目的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143116"/>
            <a:ext cx="8229600" cy="441008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zh-CN" altLang="en-US" sz="4000" dirty="0" smtClean="0"/>
              <a:t>冗余</a:t>
            </a:r>
            <a:endParaRPr lang="en-US" altLang="zh-CN" sz="4000" dirty="0" smtClean="0"/>
          </a:p>
          <a:p>
            <a:pPr algn="ctr">
              <a:buNone/>
            </a:pPr>
            <a:r>
              <a:rPr lang="zh-CN" altLang="en-US" sz="4000" dirty="0" smtClean="0"/>
              <a:t>灾备</a:t>
            </a:r>
            <a:endParaRPr lang="en-US" altLang="zh-CN" sz="4000" dirty="0" smtClean="0"/>
          </a:p>
          <a:p>
            <a:pPr algn="ctr">
              <a:buNone/>
            </a:pPr>
            <a:r>
              <a:rPr lang="zh-CN" altLang="en-US" sz="4000" dirty="0" smtClean="0"/>
              <a:t>避免单点</a:t>
            </a:r>
            <a:endParaRPr lang="en-US" sz="4000" dirty="0" smtClean="0"/>
          </a:p>
          <a:p>
            <a:pPr algn="ctr">
              <a:buNone/>
            </a:pPr>
            <a:r>
              <a:rPr lang="zh-CN" altLang="en-US" sz="4000" dirty="0" smtClean="0"/>
              <a:t>读写分离</a:t>
            </a:r>
          </a:p>
          <a:p>
            <a:pPr algn="ctr">
              <a:buNone/>
            </a:pPr>
            <a:r>
              <a:rPr lang="en-US" sz="4000" dirty="0" smtClean="0"/>
              <a:t>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Replication</a:t>
            </a:r>
            <a:r>
              <a:rPr lang="zh-CN" altLang="en-US" dirty="0" smtClean="0">
                <a:solidFill>
                  <a:srgbClr val="FF0000"/>
                </a:solidFill>
              </a:rPr>
              <a:t>：配置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225" y="2624146"/>
            <a:ext cx="85915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28596" y="5591190"/>
            <a:ext cx="8229600" cy="785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注意动态配置</a:t>
            </a: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nfo </a:t>
            </a:r>
            <a:r>
              <a:rPr lang="en-US" dirty="0" smtClean="0">
                <a:solidFill>
                  <a:srgbClr val="FF0000"/>
                </a:solidFill>
              </a:rPr>
              <a:t>Replication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8596" y="5591190"/>
            <a:ext cx="8229600" cy="785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注意动态配置</a:t>
            </a: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图片 4" descr="redis复制信息查看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57" y="1142984"/>
            <a:ext cx="7152381" cy="5643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altLang="zh-CN" dirty="0" err="1" smtClean="0">
                <a:solidFill>
                  <a:srgbClr val="FF0000"/>
                </a:solidFill>
              </a:rPr>
              <a:t>edis</a:t>
            </a:r>
            <a:r>
              <a:rPr lang="en-US" altLang="zh-CN" dirty="0" smtClean="0">
                <a:solidFill>
                  <a:srgbClr val="FF0000"/>
                </a:solidFill>
              </a:rPr>
              <a:t> Failover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2910" y="5929330"/>
            <a:ext cx="8229600" cy="857256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altLang="zh-CN" sz="4000" dirty="0" smtClean="0"/>
              <a:t>Master</a:t>
            </a:r>
            <a:r>
              <a:rPr lang="zh-CN" altLang="en-US" sz="4000" dirty="0" smtClean="0"/>
              <a:t>挂了</a:t>
            </a:r>
            <a:r>
              <a:rPr lang="en-US" altLang="zh-CN" sz="4000" dirty="0" smtClean="0"/>
              <a:t>,</a:t>
            </a:r>
            <a:r>
              <a:rPr lang="zh-CN" altLang="en-US" sz="4000" dirty="0" smtClean="0"/>
              <a:t>手动切换主从？</a:t>
            </a:r>
          </a:p>
        </p:txBody>
      </p:sp>
      <p:pic>
        <p:nvPicPr>
          <p:cNvPr id="4" name="图片 3" descr="bug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2984"/>
            <a:ext cx="7620000" cy="429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各介质速度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875" y="1495425"/>
            <a:ext cx="7334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altLang="zh-CN" dirty="0" err="1" smtClean="0">
                <a:solidFill>
                  <a:srgbClr val="FF0000"/>
                </a:solidFill>
              </a:rPr>
              <a:t>edis</a:t>
            </a:r>
            <a:r>
              <a:rPr lang="en-US" altLang="zh-CN" dirty="0" smtClean="0">
                <a:solidFill>
                  <a:srgbClr val="FF0000"/>
                </a:solidFill>
              </a:rPr>
              <a:t> Failover</a:t>
            </a:r>
            <a:r>
              <a:rPr lang="zh-CN" altLang="en-US" dirty="0" smtClean="0">
                <a:solidFill>
                  <a:srgbClr val="FF0000"/>
                </a:solidFill>
              </a:rPr>
              <a:t>：手动玩</a:t>
            </a:r>
            <a:r>
              <a:rPr lang="en-US" altLang="zh-CN" dirty="0" smtClean="0">
                <a:solidFill>
                  <a:srgbClr val="FF0000"/>
                </a:solidFill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85804" y="2357431"/>
            <a:ext cx="8229600" cy="27146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停服务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Slave</a:t>
            </a:r>
            <a:r>
              <a:rPr lang="zh-CN" altLang="en-US" sz="2000" dirty="0" smtClean="0"/>
              <a:t>执行，</a:t>
            </a:r>
            <a:r>
              <a:rPr lang="en-US" altLang="zh-CN" sz="2000" dirty="0" err="1" smtClean="0"/>
              <a:t>slaveof</a:t>
            </a:r>
            <a:r>
              <a:rPr lang="en-US" altLang="zh-CN" sz="2000" dirty="0" smtClean="0"/>
              <a:t>  no  one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其它</a:t>
            </a:r>
            <a:r>
              <a:rPr lang="en-US" altLang="zh-CN" sz="2000" dirty="0" smtClean="0"/>
              <a:t>slave</a:t>
            </a:r>
            <a:r>
              <a:rPr lang="zh-CN" altLang="en-US" sz="2000" dirty="0" smtClean="0"/>
              <a:t>，指向新的主。</a:t>
            </a:r>
            <a:r>
              <a:rPr lang="en-US" altLang="zh-CN" sz="2000" dirty="0" smtClean="0"/>
              <a:t>slave </a:t>
            </a:r>
            <a:r>
              <a:rPr lang="en-US" altLang="zh-CN" sz="2000" dirty="0" err="1" smtClean="0"/>
              <a:t>ip</a:t>
            </a:r>
            <a:r>
              <a:rPr lang="en-US" altLang="zh-CN" sz="2000" dirty="0" smtClean="0"/>
              <a:t> port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有时幼稚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36"/>
            <a:ext cx="9144000" cy="5120278"/>
          </a:xfrm>
          <a:prstGeom prst="rect">
            <a:avLst/>
          </a:prstGeom>
        </p:spPr>
      </p:pic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123810"/>
            <a:ext cx="42957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altLang="zh-CN" dirty="0" err="1" smtClean="0">
                <a:solidFill>
                  <a:srgbClr val="FF0000"/>
                </a:solidFill>
              </a:rPr>
              <a:t>edis</a:t>
            </a:r>
            <a:r>
              <a:rPr lang="zh-CN" altLang="en-US" dirty="0" smtClean="0">
                <a:solidFill>
                  <a:srgbClr val="FF0000"/>
                </a:solidFill>
              </a:rPr>
              <a:t>哨兵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redis</a:t>
            </a:r>
            <a:r>
              <a:rPr lang="en-US" altLang="zh-CN" dirty="0" smtClean="0">
                <a:solidFill>
                  <a:srgbClr val="FF0000"/>
                </a:solidFill>
              </a:rPr>
              <a:t>-sentinel)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85804" y="1500174"/>
            <a:ext cx="8229600" cy="514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 smtClean="0"/>
              <a:t>是什么？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Redis3.0</a:t>
            </a:r>
            <a:r>
              <a:rPr lang="zh-CN" altLang="en-US" sz="2000" dirty="0" smtClean="0"/>
              <a:t>前提供的故障转移方案。哨兵的作用是监控</a:t>
            </a:r>
            <a:r>
              <a:rPr lang="en-US" altLang="zh-CN" sz="2000" dirty="0" err="1" smtClean="0"/>
              <a:t>Redis</a:t>
            </a:r>
            <a:r>
              <a:rPr lang="zh-CN" altLang="en-US" sz="2000" dirty="0" smtClean="0"/>
              <a:t>系统的运行状况。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4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 smtClean="0"/>
              <a:t>作用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监控主数据库和从数据库是否正常运</a:t>
            </a:r>
            <a:endParaRPr lang="en-US" altLang="zh-CN" sz="20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主数据库出现故障时，自动将从数据库切换为主数据库</a:t>
            </a:r>
            <a:endParaRPr lang="en-US" altLang="zh-CN" sz="20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HA</a:t>
            </a:r>
            <a:r>
              <a:rPr lang="zh-CN" altLang="en-US" sz="2000" dirty="0" smtClean="0"/>
              <a:t>保障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altLang="zh-CN" dirty="0" err="1" smtClean="0">
                <a:solidFill>
                  <a:srgbClr val="FF0000"/>
                </a:solidFill>
              </a:rPr>
              <a:t>edis</a:t>
            </a:r>
            <a:r>
              <a:rPr lang="zh-CN" altLang="en-US" dirty="0" smtClean="0">
                <a:solidFill>
                  <a:srgbClr val="FF0000"/>
                </a:solidFill>
              </a:rPr>
              <a:t>哨兵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redis</a:t>
            </a:r>
            <a:r>
              <a:rPr lang="en-US" altLang="zh-CN" dirty="0" smtClean="0">
                <a:solidFill>
                  <a:srgbClr val="FF0000"/>
                </a:solidFill>
              </a:rPr>
              <a:t>-sentinel) </a:t>
            </a:r>
            <a:r>
              <a:rPr lang="zh-CN" altLang="en-US" dirty="0" smtClean="0">
                <a:solidFill>
                  <a:srgbClr val="FF0000"/>
                </a:solidFill>
              </a:rPr>
              <a:t>：简单的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 descr="redis哨兵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58" y="1285860"/>
            <a:ext cx="6506484" cy="540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altLang="zh-CN" dirty="0" err="1" smtClean="0">
                <a:solidFill>
                  <a:srgbClr val="FF0000"/>
                </a:solidFill>
              </a:rPr>
              <a:t>edis</a:t>
            </a:r>
            <a:r>
              <a:rPr lang="zh-CN" altLang="en-US" dirty="0" smtClean="0">
                <a:solidFill>
                  <a:srgbClr val="FF0000"/>
                </a:solidFill>
              </a:rPr>
              <a:t>哨兵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redis</a:t>
            </a:r>
            <a:r>
              <a:rPr lang="en-US" altLang="zh-CN" dirty="0" smtClean="0">
                <a:solidFill>
                  <a:srgbClr val="FF0000"/>
                </a:solidFill>
              </a:rPr>
              <a:t>-sentinel) </a:t>
            </a:r>
            <a:r>
              <a:rPr lang="zh-CN" altLang="en-US" dirty="0" smtClean="0">
                <a:solidFill>
                  <a:srgbClr val="FF0000"/>
                </a:solidFill>
              </a:rPr>
              <a:t>：简单的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redis哨兵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58" y="1285140"/>
            <a:ext cx="6506484" cy="5430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altLang="zh-CN" dirty="0" err="1" smtClean="0">
                <a:solidFill>
                  <a:srgbClr val="FF0000"/>
                </a:solidFill>
              </a:rPr>
              <a:t>edis</a:t>
            </a:r>
            <a:r>
              <a:rPr lang="zh-CN" altLang="en-US" dirty="0" smtClean="0">
                <a:solidFill>
                  <a:srgbClr val="FF0000"/>
                </a:solidFill>
              </a:rPr>
              <a:t>哨兵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redis</a:t>
            </a:r>
            <a:r>
              <a:rPr lang="en-US" altLang="zh-CN" dirty="0" smtClean="0">
                <a:solidFill>
                  <a:srgbClr val="FF0000"/>
                </a:solidFill>
              </a:rPr>
              <a:t>-sentinel) </a:t>
            </a:r>
            <a:r>
              <a:rPr lang="zh-CN" altLang="en-US" dirty="0" smtClean="0">
                <a:solidFill>
                  <a:srgbClr val="FF0000"/>
                </a:solidFill>
              </a:rPr>
              <a:t>：简单的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图片 4" descr="redis哨兵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58" y="1213702"/>
            <a:ext cx="6506484" cy="5430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altLang="zh-CN" dirty="0" err="1" smtClean="0">
                <a:solidFill>
                  <a:srgbClr val="FF0000"/>
                </a:solidFill>
              </a:rPr>
              <a:t>edis</a:t>
            </a:r>
            <a:r>
              <a:rPr lang="zh-CN" altLang="en-US" dirty="0" smtClean="0">
                <a:solidFill>
                  <a:srgbClr val="FF0000"/>
                </a:solidFill>
              </a:rPr>
              <a:t>哨兵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redis</a:t>
            </a:r>
            <a:r>
              <a:rPr lang="en-US" altLang="zh-CN" dirty="0" smtClean="0">
                <a:solidFill>
                  <a:srgbClr val="FF0000"/>
                </a:solidFill>
              </a:rPr>
              <a:t>-sentinel) </a:t>
            </a:r>
            <a:r>
              <a:rPr lang="zh-CN" altLang="en-US" dirty="0" smtClean="0">
                <a:solidFill>
                  <a:srgbClr val="FF0000"/>
                </a:solidFill>
              </a:rPr>
              <a:t>：复杂的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 descr="redis哨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809" y="1767368"/>
            <a:ext cx="6352381" cy="3733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redis</a:t>
            </a:r>
            <a:r>
              <a:rPr lang="en-US" altLang="zh-CN" dirty="0" smtClean="0">
                <a:solidFill>
                  <a:srgbClr val="FF0000"/>
                </a:solidFill>
              </a:rPr>
              <a:t>-sentinel</a:t>
            </a:r>
            <a:r>
              <a:rPr lang="zh-CN" altLang="en-US" dirty="0" smtClean="0">
                <a:solidFill>
                  <a:srgbClr val="FF0000"/>
                </a:solidFill>
              </a:rPr>
              <a:t>：演示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图片 3" descr="3个redis实例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1785926"/>
            <a:ext cx="7085715" cy="1371429"/>
          </a:xfrm>
          <a:prstGeom prst="rect">
            <a:avLst/>
          </a:prstGeom>
        </p:spPr>
      </p:pic>
      <p:pic>
        <p:nvPicPr>
          <p:cNvPr id="6" name="图片 5" descr="哨兵，集群进程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4" y="3357562"/>
            <a:ext cx="7219048" cy="15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哨兵演示：一主两从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图片 5" descr="6380原始状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2" y="3676650"/>
            <a:ext cx="2885714" cy="2952381"/>
          </a:xfrm>
          <a:prstGeom prst="rect">
            <a:avLst/>
          </a:prstGeom>
        </p:spPr>
      </p:pic>
      <p:pic>
        <p:nvPicPr>
          <p:cNvPr id="8" name="图片 7" descr="6381原始状态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94" y="3676650"/>
            <a:ext cx="2876191" cy="2961905"/>
          </a:xfrm>
          <a:prstGeom prst="rect">
            <a:avLst/>
          </a:prstGeom>
        </p:spPr>
      </p:pic>
      <p:pic>
        <p:nvPicPr>
          <p:cNvPr id="10" name="图片 9" descr="6379原始状态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32" y="1357298"/>
            <a:ext cx="5190477" cy="1895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哨兵演示：干掉主、哨兵选举 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图片 6" descr="redis杀死主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60" y="1928802"/>
            <a:ext cx="4657143" cy="380952"/>
          </a:xfrm>
          <a:prstGeom prst="rect">
            <a:avLst/>
          </a:prstGeom>
        </p:spPr>
      </p:pic>
      <p:pic>
        <p:nvPicPr>
          <p:cNvPr id="10" name="图片 9" descr="哨兵选举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496"/>
            <a:ext cx="9144000" cy="3344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4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Redis</a:t>
            </a:r>
            <a:r>
              <a:rPr 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what is red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1" y="2438400"/>
            <a:ext cx="8342858" cy="210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哨兵演示：故障转移，选择新的主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图片 10" descr="6381变成主了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56" y="1305360"/>
            <a:ext cx="5314286" cy="3409524"/>
          </a:xfrm>
          <a:prstGeom prst="rect">
            <a:avLst/>
          </a:prstGeom>
        </p:spPr>
      </p:pic>
      <p:pic>
        <p:nvPicPr>
          <p:cNvPr id="12" name="图片 11" descr="启动6379后，6379变成6381的从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5000636"/>
            <a:ext cx="8428572" cy="112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dirty="0" smtClean="0">
                <a:solidFill>
                  <a:srgbClr val="FF0000"/>
                </a:solidFill>
              </a:rPr>
              <a:t>分片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143116"/>
            <a:ext cx="8229600" cy="441008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zh-CN" altLang="en-US" sz="4000" dirty="0" smtClean="0"/>
              <a:t>什么是分片？</a:t>
            </a:r>
            <a:endParaRPr lang="en-US" altLang="zh-CN" sz="4000" dirty="0" smtClean="0"/>
          </a:p>
          <a:p>
            <a:pPr algn="ctr">
              <a:buNone/>
            </a:pPr>
            <a:r>
              <a:rPr lang="zh-CN" altLang="en-US" sz="4000" dirty="0" smtClean="0"/>
              <a:t>为什么要分片？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dirty="0" smtClean="0">
                <a:solidFill>
                  <a:srgbClr val="FF0000"/>
                </a:solidFill>
              </a:rPr>
              <a:t>分片：什么是分片？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71472" y="2285992"/>
            <a:ext cx="8229600" cy="3498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为解决单机承载能力不足、带宽不够等问题，物理上把数据“分片”（</a:t>
            </a:r>
            <a:r>
              <a:rPr lang="en-US" altLang="zh-CN" sz="2000" dirty="0" err="1" smtClean="0"/>
              <a:t>sharding</a:t>
            </a:r>
            <a:r>
              <a:rPr lang="zh-CN" altLang="en-US" sz="2000" dirty="0" smtClean="0"/>
              <a:t>）存储在多个</a:t>
            </a:r>
            <a:r>
              <a:rPr lang="en-US" altLang="zh-CN" sz="2000" dirty="0" err="1" smtClean="0"/>
              <a:t>Redis</a:t>
            </a:r>
            <a:r>
              <a:rPr lang="zh-CN" altLang="en-US" sz="2000" dirty="0" smtClean="0"/>
              <a:t>实例上，即对数据进行打散存储。一般情况下，每一“片”是一个</a:t>
            </a:r>
            <a:r>
              <a:rPr lang="en-US" altLang="zh-CN" sz="2000" dirty="0" err="1" smtClean="0"/>
              <a:t>Redis</a:t>
            </a:r>
            <a:r>
              <a:rPr lang="zh-CN" altLang="en-US" sz="2000" dirty="0" smtClean="0"/>
              <a:t>实例。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2000" dirty="0" smtClean="0"/>
              <a:t>联想一下</a:t>
            </a:r>
            <a:r>
              <a:rPr lang="en-US" altLang="zh-CN" sz="2000" dirty="0" smtClean="0"/>
              <a:t>DB</a:t>
            </a:r>
            <a:r>
              <a:rPr lang="zh-CN" altLang="en-US" sz="2000" dirty="0" smtClean="0"/>
              <a:t>领域的分库分表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dirty="0" smtClean="0">
                <a:solidFill>
                  <a:srgbClr val="FF0000"/>
                </a:solidFill>
              </a:rPr>
              <a:t>分片：为什么要分片？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58204" cy="4186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zh-CN" altLang="en-US" sz="4000" dirty="0" smtClean="0"/>
              <a:t>单机内存有限</a:t>
            </a:r>
          </a:p>
          <a:p>
            <a:pPr marL="342900" lvl="0" indent="-342900" algn="ctr">
              <a:spcBef>
                <a:spcPct val="20000"/>
              </a:spcBef>
            </a:pPr>
            <a:r>
              <a:rPr lang="zh-CN" altLang="en-US" sz="4000" dirty="0" smtClean="0"/>
              <a:t>带宽压力</a:t>
            </a:r>
          </a:p>
          <a:p>
            <a:pPr marL="342900" lvl="0" indent="-342900" algn="ctr">
              <a:spcBef>
                <a:spcPct val="20000"/>
              </a:spcBef>
            </a:pPr>
            <a:r>
              <a:rPr lang="zh-CN" altLang="en-US" sz="4000" dirty="0" smtClean="0"/>
              <a:t>单点问题</a:t>
            </a:r>
          </a:p>
          <a:p>
            <a:pPr marL="342900" lvl="0" indent="-342900" algn="ctr">
              <a:spcBef>
                <a:spcPct val="20000"/>
              </a:spcBef>
            </a:pPr>
            <a:r>
              <a:rPr lang="zh-CN" altLang="en-US" sz="4000" dirty="0" smtClean="0"/>
              <a:t>不能动态扩容</a:t>
            </a:r>
          </a:p>
          <a:p>
            <a:pPr marL="342900" lvl="0" indent="-342900" algn="ctr">
              <a:spcBef>
                <a:spcPct val="20000"/>
              </a:spcBef>
            </a:pPr>
            <a:r>
              <a:rPr lang="zh-CN" altLang="en-US" sz="4000" dirty="0" smtClean="0"/>
              <a:t>磁盘损坏时数据抢救</a:t>
            </a:r>
            <a:endParaRPr lang="en-US" altLang="zh-CN" sz="4000" dirty="0" smtClean="0"/>
          </a:p>
          <a:p>
            <a:pPr marL="342900" lvl="0" indent="-342900" algn="ctr">
              <a:spcBef>
                <a:spcPct val="20000"/>
              </a:spcBef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dirty="0" smtClean="0">
                <a:solidFill>
                  <a:srgbClr val="FF0000"/>
                </a:solidFill>
              </a:rPr>
              <a:t>分片：好的分片要满足什么？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2571744"/>
            <a:ext cx="8229600" cy="171451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zh-CN" altLang="en-US" sz="2400" dirty="0" smtClean="0"/>
              <a:t>数据可迁移</a:t>
            </a:r>
            <a:endParaRPr lang="en-US" altLang="zh-CN" sz="2400" dirty="0" smtClean="0"/>
          </a:p>
          <a:p>
            <a:pPr algn="ctr">
              <a:buNone/>
            </a:pPr>
            <a:r>
              <a:rPr lang="zh-CN" altLang="en-US" sz="2400" dirty="0" smtClean="0"/>
              <a:t>可扩容（增添节点）</a:t>
            </a:r>
            <a:endParaRPr lang="en-US" altLang="zh-CN" sz="2400" dirty="0" smtClean="0"/>
          </a:p>
          <a:p>
            <a:pPr algn="ctr">
              <a:buNone/>
            </a:pPr>
            <a:r>
              <a:rPr lang="en-US" sz="4000" dirty="0" smtClean="0"/>
              <a:t>HA</a:t>
            </a:r>
          </a:p>
          <a:p>
            <a:pPr algn="ctr">
              <a:buNone/>
            </a:pP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dirty="0" smtClean="0">
                <a:solidFill>
                  <a:srgbClr val="FF0000"/>
                </a:solidFill>
              </a:rPr>
              <a:t>分片的玩法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58204" cy="4186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4000" dirty="0" smtClean="0"/>
              <a:t>客户端分片</a:t>
            </a:r>
          </a:p>
          <a:p>
            <a:pPr marL="342900" lvl="0" indent="-342900" algn="ctr">
              <a:spcBef>
                <a:spcPct val="20000"/>
              </a:spcBef>
            </a:pPr>
            <a:r>
              <a:rPr lang="zh-CN" altLang="en-US" sz="4000" dirty="0" smtClean="0"/>
              <a:t>代理分片</a:t>
            </a:r>
          </a:p>
          <a:p>
            <a:pPr marL="342900" lvl="0" indent="-342900" algn="ctr">
              <a:spcBef>
                <a:spcPct val="20000"/>
              </a:spcBef>
            </a:pPr>
            <a:r>
              <a:rPr lang="en-US" altLang="zh-CN" sz="4000" dirty="0" err="1" smtClean="0"/>
              <a:t>Redis</a:t>
            </a:r>
            <a:r>
              <a:rPr lang="en-US" altLang="zh-CN" sz="4000" dirty="0" smtClean="0"/>
              <a:t> Cluster</a:t>
            </a:r>
            <a:endParaRPr lang="zh-CN" altLang="en-US" sz="4000" dirty="0" smtClean="0"/>
          </a:p>
          <a:p>
            <a:pPr marL="342900" lvl="0" indent="-342900" algn="ctr">
              <a:spcBef>
                <a:spcPct val="20000"/>
              </a:spcBef>
            </a:pPr>
            <a:r>
              <a:rPr lang="zh-CN" altLang="en-US" sz="4000" dirty="0" smtClean="0"/>
              <a:t>其它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客户端分片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5804" y="1500174"/>
            <a:ext cx="8229600" cy="514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 smtClean="0"/>
              <a:t>是什么？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将分片工作放在业务程序端，程序代码根据预先设置的路由规则，直接对多个</a:t>
            </a:r>
            <a:r>
              <a:rPr lang="en-US" altLang="zh-CN" sz="2000" dirty="0" err="1" smtClean="0"/>
              <a:t>Redis</a:t>
            </a:r>
            <a:r>
              <a:rPr lang="zh-CN" altLang="en-US" sz="2000" dirty="0" smtClean="0"/>
              <a:t>实例进行分布式访问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优点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预分片（静态分片技术），不依赖三方中间件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缺点：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实例的增减，需要手工调整分片程序。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  <a:sym typeface="Arial" pitchFamily="34" charset="0"/>
              </a:rPr>
              <a:t>总结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1900" dirty="0" smtClean="0"/>
              <a:t>使用较少</a:t>
            </a:r>
            <a:endParaRPr kumimoji="0" lang="zh-CN" altLang="en-US" sz="19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常用分片策略：讨论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14414" y="2643182"/>
            <a:ext cx="7000924" cy="1162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000" dirty="0" smtClean="0"/>
              <a:t>　　　哈希分片</a:t>
            </a:r>
            <a:r>
              <a:rPr lang="en-US" altLang="zh-CN" sz="2000" dirty="0" smtClean="0"/>
              <a:t>(</a:t>
            </a:r>
            <a:r>
              <a:rPr lang="en-US" sz="2000" dirty="0" smtClean="0"/>
              <a:t>hash partitioning)</a:t>
            </a:r>
            <a:r>
              <a:rPr lang="zh-CN" altLang="en-US" sz="2000" dirty="0" smtClean="0"/>
              <a:t>？</a:t>
            </a:r>
            <a:endParaRPr lang="en-US" altLang="zh-CN" sz="20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000" dirty="0" smtClean="0"/>
              <a:t>　　　范围分片？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客户端分片：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ShardJedis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214414" y="2643182"/>
            <a:ext cx="7000924" cy="1162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000" dirty="0" smtClean="0"/>
              <a:t>     使用一致性哈希算法，采用</a:t>
            </a:r>
            <a:r>
              <a:rPr lang="en-US" altLang="zh-CN" sz="2000" dirty="0" err="1" smtClean="0"/>
              <a:t>TreepMap</a:t>
            </a:r>
            <a:r>
              <a:rPr lang="en-US" altLang="zh-CN" sz="2000" dirty="0" smtClean="0"/>
              <a:t>&lt;</a:t>
            </a:r>
            <a:r>
              <a:rPr lang="en-US" altLang="zh-CN" sz="2000" dirty="0" err="1" smtClean="0"/>
              <a:t>String,ShardInfo</a:t>
            </a:r>
            <a:r>
              <a:rPr lang="en-US" altLang="zh-CN" sz="2000" dirty="0" smtClean="0"/>
              <a:t>&gt;</a:t>
            </a:r>
            <a:r>
              <a:rPr lang="zh-CN" altLang="en-US" sz="2000" dirty="0" smtClean="0"/>
              <a:t>存储</a:t>
            </a:r>
            <a:r>
              <a:rPr lang="en-US" altLang="zh-CN" sz="2000" dirty="0" err="1" smtClean="0"/>
              <a:t>redis</a:t>
            </a:r>
            <a:r>
              <a:rPr lang="zh-CN" altLang="en-US" sz="2000" dirty="0" smtClean="0"/>
              <a:t>节点，</a:t>
            </a:r>
            <a:r>
              <a:rPr lang="en-US" altLang="zh-CN" sz="2000" dirty="0" smtClean="0"/>
              <a:t>murmur</a:t>
            </a:r>
            <a:r>
              <a:rPr lang="zh-CN" altLang="en-US" sz="2000" dirty="0" smtClean="0"/>
              <a:t>哈希函数计算</a:t>
            </a:r>
            <a:r>
              <a:rPr lang="en-US" altLang="zh-CN" sz="2000" dirty="0" smtClean="0"/>
              <a:t>key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server</a:t>
            </a:r>
            <a:r>
              <a:rPr lang="zh-CN" altLang="en-US" sz="2000" dirty="0" smtClean="0"/>
              <a:t>的值。默认虚拟</a:t>
            </a:r>
            <a:r>
              <a:rPr lang="en-US" altLang="zh-CN" sz="2000" dirty="0" smtClean="0"/>
              <a:t>160</a:t>
            </a:r>
            <a:r>
              <a:rPr lang="zh-CN" altLang="en-US" sz="2000" dirty="0" smtClean="0"/>
              <a:t>个节点，支持权重配置。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顺便提一下：一致性</a:t>
            </a:r>
            <a:r>
              <a:rPr lang="en-US" altLang="zh-CN" dirty="0" smtClean="0">
                <a:solidFill>
                  <a:srgbClr val="FF0000"/>
                </a:solidFill>
              </a:rPr>
              <a:t>Hash</a:t>
            </a:r>
            <a:r>
              <a:rPr lang="zh-CN" altLang="en-US" dirty="0" smtClean="0">
                <a:solidFill>
                  <a:srgbClr val="FF0000"/>
                </a:solidFill>
              </a:rPr>
              <a:t>算法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5572140"/>
            <a:ext cx="8229600" cy="500066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zh-CN" altLang="en-US" sz="2400" dirty="0" smtClean="0"/>
              <a:t>联想一下</a:t>
            </a:r>
            <a:r>
              <a:rPr lang="en-US" altLang="zh-CN" sz="2400" dirty="0" err="1" smtClean="0"/>
              <a:t>MySQL</a:t>
            </a:r>
            <a:r>
              <a:rPr lang="zh-CN" altLang="en-US" sz="2400" dirty="0" smtClean="0"/>
              <a:t>分库分表</a:t>
            </a:r>
            <a:endParaRPr lang="en-US" altLang="zh-CN" sz="2400" dirty="0" smtClean="0"/>
          </a:p>
          <a:p>
            <a:pPr algn="ctr">
              <a:buNone/>
            </a:pPr>
            <a:endParaRPr lang="en-US" sz="4000" dirty="0" smtClean="0"/>
          </a:p>
        </p:txBody>
      </p:sp>
      <p:pic>
        <p:nvPicPr>
          <p:cNvPr id="4" name="图片 3" descr="一致性hash算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447823"/>
            <a:ext cx="5981700" cy="5267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FF0000"/>
                </a:solidFill>
              </a:rPr>
              <a:t>What is </a:t>
            </a:r>
            <a:r>
              <a:rPr lang="en-US" dirty="0" err="1" smtClean="0">
                <a:solidFill>
                  <a:srgbClr val="FF0000"/>
                </a:solidFill>
              </a:rPr>
              <a:t>Redis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r>
              <a:rPr lang="zh-CN" altLang="en-US" dirty="0" smtClean="0">
                <a:solidFill>
                  <a:srgbClr val="FF0000"/>
                </a:solidFill>
              </a:rPr>
              <a:t>提炼一下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000" dirty="0" smtClean="0"/>
              <a:t>Open source KV </a:t>
            </a:r>
            <a:r>
              <a:rPr lang="en-US" sz="4000" dirty="0" err="1" smtClean="0"/>
              <a:t>NoSQL</a:t>
            </a:r>
            <a:endParaRPr lang="en-US" sz="4000" dirty="0" smtClean="0"/>
          </a:p>
          <a:p>
            <a:pPr algn="ctr">
              <a:buNone/>
            </a:pPr>
            <a:r>
              <a:rPr lang="en-US" sz="4000" dirty="0" smtClean="0"/>
              <a:t>In-memory can persistent</a:t>
            </a:r>
          </a:p>
          <a:p>
            <a:pPr algn="ctr">
              <a:buNone/>
            </a:pPr>
            <a:r>
              <a:rPr lang="en-US" sz="4000" dirty="0" smtClean="0"/>
              <a:t>Super </a:t>
            </a:r>
            <a:r>
              <a:rPr lang="en-US" sz="4000" dirty="0" err="1" smtClean="0"/>
              <a:t>fast，Atomic，Single</a:t>
            </a:r>
            <a:r>
              <a:rPr lang="en-US" sz="4000" dirty="0" smtClean="0"/>
              <a:t>-threaded</a:t>
            </a:r>
          </a:p>
          <a:p>
            <a:pPr algn="ctr">
              <a:buNone/>
            </a:pPr>
            <a:r>
              <a:rPr lang="en-US" sz="4000" dirty="0" smtClean="0"/>
              <a:t>Replication</a:t>
            </a:r>
            <a:r>
              <a:rPr lang="zh-CN" altLang="en-US" sz="4000" dirty="0" smtClean="0"/>
              <a:t>，</a:t>
            </a:r>
            <a:r>
              <a:rPr lang="en-US" altLang="zh-CN" sz="4000" dirty="0" err="1" smtClean="0"/>
              <a:t>Lua</a:t>
            </a:r>
            <a:endParaRPr lang="en-US" sz="4000" dirty="0" smtClean="0"/>
          </a:p>
          <a:p>
            <a:pPr algn="ctr">
              <a:buNone/>
            </a:pPr>
            <a:r>
              <a:rPr lang="en-US" sz="4000" dirty="0" smtClean="0"/>
              <a:t>High level data types</a:t>
            </a:r>
          </a:p>
          <a:p>
            <a:pPr algn="ctr">
              <a:buNone/>
            </a:pPr>
            <a:r>
              <a:rPr lang="en-US" sz="4000" dirty="0" smtClean="0"/>
              <a:t>3.0.0 support cluster</a:t>
            </a:r>
          </a:p>
          <a:p>
            <a:pPr algn="ctr">
              <a:buNone/>
            </a:pPr>
            <a:r>
              <a:rPr lang="en-US" sz="4000" dirty="0" smtClean="0"/>
              <a:t>and so on...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代理分片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85804" y="1500174"/>
            <a:ext cx="8229600" cy="514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400" dirty="0" smtClean="0"/>
              <a:t>是什么？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将分片工作交给专门的代理程序来做。代理程序接收到来自业务程序的数据请求，根据路由规则，将这些请求分发给正确的</a:t>
            </a:r>
            <a:r>
              <a:rPr lang="en-US" altLang="zh-CN" sz="2000" dirty="0" err="1" smtClean="0"/>
              <a:t>Redis</a:t>
            </a:r>
            <a:r>
              <a:rPr lang="zh-CN" altLang="en-US" sz="2000" dirty="0" smtClean="0"/>
              <a:t>实例并返回给业务程序。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lang="zh-CN" altLang="en-US" sz="2000" dirty="0" smtClean="0"/>
              <a:t>这类程序称为</a:t>
            </a:r>
            <a:r>
              <a:rPr lang="en-US" altLang="zh-CN" sz="2000" dirty="0" err="1" smtClean="0"/>
              <a:t>Redis</a:t>
            </a:r>
            <a:r>
              <a:rPr lang="zh-CN" altLang="en-US" sz="2000" dirty="0" smtClean="0"/>
              <a:t>中间件。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联想一下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Mysql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Proxy</a:t>
            </a:r>
            <a:r>
              <a:rPr lang="zh-CN" altLang="en-US" sz="2000" dirty="0" smtClean="0"/>
              <a:t>等产品</a:t>
            </a:r>
            <a:endParaRPr lang="en-US" altLang="zh-CN" sz="2000" dirty="0" smtClean="0"/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优点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对客户端透明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缺点：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zh-CN" altLang="en-US" sz="2000" dirty="0" smtClean="0"/>
              <a:t>一般选择开源产品，有一定的坑需要踩。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代理分片：部署形态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图片 5" descr="redis代理分片架构形态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1500174"/>
            <a:ext cx="7286676" cy="50720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代理分片：中间件代表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472" y="1928802"/>
            <a:ext cx="8229600" cy="207170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altLang="zh-CN" sz="4000" dirty="0" smtClean="0"/>
              <a:t>Twitter </a:t>
            </a:r>
            <a:r>
              <a:rPr lang="en-US" altLang="zh-CN" sz="4000" dirty="0" err="1" smtClean="0"/>
              <a:t>Twemproxy</a:t>
            </a:r>
            <a:endParaRPr lang="en-US" altLang="zh-CN" sz="4000" dirty="0" smtClean="0"/>
          </a:p>
          <a:p>
            <a:pPr algn="ctr">
              <a:buNone/>
            </a:pPr>
            <a:r>
              <a:rPr lang="zh-CN" altLang="en-US" sz="4000" dirty="0" smtClean="0"/>
              <a:t>豌豆荚</a:t>
            </a:r>
            <a:r>
              <a:rPr lang="en-US" altLang="zh-CN" sz="4000" dirty="0" err="1" smtClean="0"/>
              <a:t>Codis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Redis</a:t>
            </a:r>
            <a:r>
              <a:rPr lang="en-US" altLang="zh-CN" dirty="0" smtClean="0">
                <a:solidFill>
                  <a:srgbClr val="FF0000"/>
                </a:solidFill>
              </a:rPr>
              <a:t> Cluster</a:t>
            </a:r>
            <a:r>
              <a:rPr lang="zh-CN" altLang="en-US" dirty="0" smtClean="0">
                <a:solidFill>
                  <a:srgbClr val="FF0000"/>
                </a:solidFill>
              </a:rPr>
              <a:t>：略说一下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1472" y="1928802"/>
            <a:ext cx="8229600" cy="350046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zh-CN" altLang="en-US" sz="4000" dirty="0" smtClean="0"/>
              <a:t>无中心</a:t>
            </a:r>
            <a:endParaRPr lang="en-US" altLang="zh-CN" sz="4000" dirty="0" smtClean="0"/>
          </a:p>
          <a:p>
            <a:pPr algn="ctr">
              <a:buNone/>
            </a:pPr>
            <a:r>
              <a:rPr lang="zh-CN" altLang="en-US" sz="4000" dirty="0" smtClean="0"/>
              <a:t>随时添加节点</a:t>
            </a:r>
            <a:endParaRPr lang="en-US" altLang="zh-CN" sz="4000" dirty="0" smtClean="0"/>
          </a:p>
          <a:p>
            <a:pPr algn="ctr">
              <a:buNone/>
            </a:pPr>
            <a:r>
              <a:rPr lang="en-US" altLang="zh-CN" sz="4000" dirty="0" smtClean="0"/>
              <a:t>16384 </a:t>
            </a:r>
            <a:r>
              <a:rPr lang="zh-CN" altLang="en-US" sz="4000" dirty="0" smtClean="0"/>
              <a:t>个哈希槽</a:t>
            </a:r>
            <a:endParaRPr lang="en-US" altLang="zh-CN" sz="4000" dirty="0" smtClean="0"/>
          </a:p>
          <a:p>
            <a:pPr algn="ctr">
              <a:buNone/>
            </a:pPr>
            <a:r>
              <a:rPr lang="zh-CN" altLang="en-US" sz="4000" dirty="0" smtClean="0"/>
              <a:t/>
            </a:r>
            <a:br>
              <a:rPr lang="zh-CN" altLang="en-US" sz="4000" dirty="0" smtClean="0"/>
            </a:b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开发设计规范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2910" y="2144739"/>
            <a:ext cx="8229600" cy="3498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1.</a:t>
            </a:r>
            <a:r>
              <a:rPr lang="zh-CN" altLang="en-US" sz="2000" dirty="0" smtClean="0"/>
              <a:t>控制键的长度，见名知义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2.</a:t>
            </a:r>
            <a:r>
              <a:rPr lang="zh-CN" altLang="en-US" sz="2000" dirty="0" smtClean="0"/>
              <a:t>系统名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业务名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业务数据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其他。</a:t>
            </a:r>
            <a:r>
              <a:rPr lang="en-US" altLang="zh-CN" sz="2000" dirty="0" err="1" smtClean="0"/>
              <a:t>eg:hotel:homeads:resort_hotel</a:t>
            </a:r>
            <a:endParaRPr lang="en-US" altLang="zh-CN" sz="200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3.String</a:t>
            </a:r>
            <a:r>
              <a:rPr lang="zh-CN" altLang="en-US" sz="2000" dirty="0" smtClean="0"/>
              <a:t>不要超过</a:t>
            </a:r>
            <a:r>
              <a:rPr lang="en-US" altLang="zh-CN" sz="2000" dirty="0" smtClean="0"/>
              <a:t>2K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4.Set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SortedSet</a:t>
            </a:r>
            <a:r>
              <a:rPr lang="zh-CN" altLang="en-US" sz="2000" dirty="0" smtClean="0"/>
              <a:t>元素不要超过</a:t>
            </a:r>
            <a:r>
              <a:rPr lang="en-US" altLang="zh-CN" sz="2000" dirty="0" smtClean="0"/>
              <a:t>5000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5.</a:t>
            </a:r>
            <a:r>
              <a:rPr lang="zh-CN" altLang="en-US" sz="2000" dirty="0" smtClean="0"/>
              <a:t>选择合适的数据结构。如相近业务，</a:t>
            </a:r>
            <a:r>
              <a:rPr lang="en-US" altLang="zh-CN" sz="2000" dirty="0" smtClean="0"/>
              <a:t>hash</a:t>
            </a:r>
            <a:r>
              <a:rPr lang="zh-CN" altLang="en-US" sz="2000" dirty="0" smtClean="0"/>
              <a:t>可能是比</a:t>
            </a:r>
            <a:r>
              <a:rPr lang="en-US" altLang="zh-CN" sz="2000" dirty="0" smtClean="0"/>
              <a:t>string</a:t>
            </a:r>
            <a:r>
              <a:rPr lang="zh-CN" altLang="en-US" sz="2000" dirty="0" smtClean="0"/>
              <a:t>更好的选择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6.</a:t>
            </a:r>
            <a:r>
              <a:rPr lang="zh-CN" altLang="en-US" sz="2000" dirty="0" smtClean="0"/>
              <a:t>从业务需求逻辑和内存的角度，尽可能的设置</a:t>
            </a:r>
            <a:r>
              <a:rPr lang="en-US" altLang="zh-CN" sz="2000" dirty="0" smtClean="0"/>
              <a:t>key</a:t>
            </a:r>
            <a:r>
              <a:rPr lang="zh-CN" altLang="en-US" sz="2000" dirty="0" smtClean="0"/>
              <a:t>存活时间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7.</a:t>
            </a:r>
            <a:r>
              <a:rPr lang="zh-CN" altLang="en-US" sz="2000" dirty="0" smtClean="0"/>
              <a:t>大数据量，要在应用中使用序列化。比如</a:t>
            </a:r>
            <a:r>
              <a:rPr lang="en-US" altLang="zh-CN" sz="2000" dirty="0" err="1" smtClean="0"/>
              <a:t>json,google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protobuf</a:t>
            </a:r>
            <a:r>
              <a:rPr lang="zh-CN" altLang="en-US" sz="2000" dirty="0" smtClean="0"/>
              <a:t>等协议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8.</a:t>
            </a:r>
            <a:r>
              <a:rPr lang="zh-CN" altLang="en-US" sz="2000" dirty="0" smtClean="0"/>
              <a:t>安全，禁用危险命令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000" dirty="0" smtClean="0"/>
              <a:t>......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0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NoSQL</a:t>
            </a:r>
            <a:r>
              <a:rPr lang="zh-CN" altLang="en-US" dirty="0" smtClean="0">
                <a:solidFill>
                  <a:srgbClr val="FF0000"/>
                </a:solidFill>
              </a:rPr>
              <a:t>使用误区：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倍性能的消耗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034" y="1643051"/>
            <a:ext cx="8072494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Map&lt;String, String&gt; result=new </a:t>
            </a:r>
            <a:r>
              <a:rPr lang="en-US" dirty="0" err="1" smtClean="0"/>
              <a:t>HashMap</a:t>
            </a:r>
            <a:r>
              <a:rPr lang="en-US" dirty="0" smtClean="0"/>
              <a:t>&lt;String, String&gt;();</a:t>
            </a:r>
            <a:br>
              <a:rPr lang="en-US" dirty="0" smtClean="0"/>
            </a:br>
            <a:r>
              <a:rPr lang="en-US" dirty="0" smtClean="0"/>
              <a:t>for (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0,len=</a:t>
            </a:r>
            <a:r>
              <a:rPr lang="en-US" dirty="0" err="1" smtClean="0"/>
              <a:t>keys.length</a:t>
            </a:r>
            <a:r>
              <a:rPr lang="en-US" dirty="0" smtClean="0"/>
              <a:t>; </a:t>
            </a:r>
            <a:r>
              <a:rPr lang="en-US" dirty="0" err="1" smtClean="0"/>
              <a:t>i</a:t>
            </a:r>
            <a:r>
              <a:rPr lang="en-US" dirty="0" smtClean="0"/>
              <a:t> &lt; </a:t>
            </a:r>
            <a:r>
              <a:rPr lang="en-US" dirty="0" err="1" smtClean="0"/>
              <a:t>len</a:t>
            </a:r>
            <a:r>
              <a:rPr lang="en-US" dirty="0" smtClean="0"/>
              <a:t>; </a:t>
            </a:r>
            <a:r>
              <a:rPr lang="en-US" dirty="0" err="1" smtClean="0"/>
              <a:t>i</a:t>
            </a:r>
            <a:r>
              <a:rPr lang="en-US" dirty="0" smtClean="0"/>
              <a:t>++) {</a:t>
            </a:r>
            <a:br>
              <a:rPr lang="en-US" dirty="0" smtClean="0"/>
            </a:br>
            <a:r>
              <a:rPr lang="en-US" dirty="0" smtClean="0"/>
              <a:t>//</a:t>
            </a:r>
            <a:r>
              <a:rPr lang="zh-CN" altLang="en-US" dirty="0" smtClean="0"/>
              <a:t>循环获取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数据 </a:t>
            </a:r>
            <a:br>
              <a:rPr lang="zh-CN" altLang="en-US" dirty="0" smtClean="0"/>
            </a:br>
            <a:r>
              <a:rPr lang="en-US" dirty="0" err="1" smtClean="0"/>
              <a:t>result.put</a:t>
            </a:r>
            <a:r>
              <a:rPr lang="en-US" dirty="0" smtClean="0"/>
              <a:t>(keys[</a:t>
            </a:r>
            <a:r>
              <a:rPr lang="en-US" dirty="0" err="1" smtClean="0"/>
              <a:t>i</a:t>
            </a:r>
            <a:r>
              <a:rPr lang="en-US" dirty="0" smtClean="0"/>
              <a:t>], </a:t>
            </a:r>
            <a:r>
              <a:rPr lang="en-US" dirty="0" err="1" smtClean="0"/>
              <a:t>jredis.get</a:t>
            </a:r>
            <a:r>
              <a:rPr lang="en-US" dirty="0" smtClean="0"/>
              <a:t>(keys[</a:t>
            </a:r>
            <a:r>
              <a:rPr lang="en-US" dirty="0" err="1" smtClean="0"/>
              <a:t>i</a:t>
            </a:r>
            <a:r>
              <a:rPr lang="en-US" dirty="0" smtClean="0"/>
              <a:t>])); 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endParaRPr lang="zh-CN" altLang="en-US" dirty="0"/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043378"/>
            <a:ext cx="84391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376616"/>
            <a:ext cx="29813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NoSQL</a:t>
            </a:r>
            <a:r>
              <a:rPr lang="zh-CN" altLang="en-US" dirty="0" smtClean="0">
                <a:solidFill>
                  <a:srgbClr val="FF0000"/>
                </a:solidFill>
              </a:rPr>
              <a:t>使用误区：不压缩大数据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1357298"/>
            <a:ext cx="303847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0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243409"/>
            <a:ext cx="8639175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Redis</a:t>
            </a:r>
            <a:r>
              <a:rPr lang="zh-CN" altLang="en-US" dirty="0" smtClean="0">
                <a:solidFill>
                  <a:srgbClr val="FF0000"/>
                </a:solidFill>
              </a:rPr>
              <a:t>的所有主题：路才刚刚开始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Redis Architecure 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36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学习书籍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图片 6" descr="Redis设计与实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02" y="1928802"/>
            <a:ext cx="1785950" cy="2378941"/>
          </a:xfrm>
          <a:prstGeom prst="rect">
            <a:avLst/>
          </a:prstGeom>
        </p:spPr>
      </p:pic>
      <p:pic>
        <p:nvPicPr>
          <p:cNvPr id="8" name="图片 7" descr="redis实战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0" y="2143116"/>
            <a:ext cx="1627032" cy="2001249"/>
          </a:xfrm>
          <a:prstGeom prst="rect">
            <a:avLst/>
          </a:prstGeom>
        </p:spPr>
      </p:pic>
      <p:pic>
        <p:nvPicPr>
          <p:cNvPr id="9" name="图片 8" descr="redis相关图书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2071678"/>
            <a:ext cx="1785950" cy="2322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Thank</a:t>
            </a:r>
            <a:r>
              <a:rPr lang="en-US" altLang="zh-CN" dirty="0" err="1" smtClean="0">
                <a:solidFill>
                  <a:srgbClr val="FF0000"/>
                </a:solidFill>
              </a:rPr>
              <a:t>s&amp;FAQ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Who has using </a:t>
            </a:r>
            <a:r>
              <a:rPr lang="en-US" sz="4400" dirty="0" err="1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redis</a:t>
            </a:r>
            <a:r>
              <a:rPr 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图片 4" descr="who has using red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2814714"/>
            <a:ext cx="8114286" cy="1228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3107</TotalTime>
  <Words>1548</Words>
  <Application>Microsoft Office PowerPoint</Application>
  <PresentationFormat>全屏显示(4:3)</PresentationFormat>
  <Paragraphs>338</Paragraphs>
  <Slides>89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1" baseType="lpstr">
      <vt:lpstr>Gill Sans</vt:lpstr>
      <vt:lpstr>新細明體</vt:lpstr>
      <vt:lpstr>华文楷体</vt:lpstr>
      <vt:lpstr>宋体</vt:lpstr>
      <vt:lpstr>微软雅黑</vt:lpstr>
      <vt:lpstr>Arial</vt:lpstr>
      <vt:lpstr>Calibri</vt:lpstr>
      <vt:lpstr>Helvetica</vt:lpstr>
      <vt:lpstr>Open Sans</vt:lpstr>
      <vt:lpstr>Trebuchet MS</vt:lpstr>
      <vt:lpstr>Office Theme</vt:lpstr>
      <vt:lpstr>Microsoft Excel 97-2003 工作表</vt:lpstr>
      <vt:lpstr>PowerPoint 演示文稿</vt:lpstr>
      <vt:lpstr>Redis is...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is Redis?提炼一下</vt:lpstr>
      <vt:lpstr>PowerPoint 演示文稿</vt:lpstr>
      <vt:lpstr>NoSQL?</vt:lpstr>
      <vt:lpstr>NoSQL家族</vt:lpstr>
      <vt:lpstr>PowerPoint 演示文稿</vt:lpstr>
      <vt:lpstr>Redis的应用场景</vt:lpstr>
      <vt:lpstr>Redis应用场景：weibo</vt:lpstr>
      <vt:lpstr>Install&amp;Run</vt:lpstr>
      <vt:lpstr>Install&amp;Run</vt:lpstr>
      <vt:lpstr>Install&amp;Run</vt:lpstr>
      <vt:lpstr>Install&amp;Run</vt:lpstr>
      <vt:lpstr>配置文件</vt:lpstr>
      <vt:lpstr>Pub/Sub</vt:lpstr>
      <vt:lpstr>Redis Data Types</vt:lpstr>
      <vt:lpstr>Redis Data Types</vt:lpstr>
      <vt:lpstr>String</vt:lpstr>
      <vt:lpstr>List</vt:lpstr>
      <vt:lpstr>Set</vt:lpstr>
      <vt:lpstr>Sorted Set</vt:lpstr>
      <vt:lpstr>Hash</vt:lpstr>
      <vt:lpstr>Redis and Memcached</vt:lpstr>
      <vt:lpstr>Redis Basic Command</vt:lpstr>
      <vt:lpstr>生存时间</vt:lpstr>
      <vt:lpstr>排序</vt:lpstr>
      <vt:lpstr>Redis 协议</vt:lpstr>
      <vt:lpstr>Redis 协议：示例</vt:lpstr>
      <vt:lpstr>Transactions</vt:lpstr>
      <vt:lpstr>性能测试：Super Fast</vt:lpstr>
      <vt:lpstr>性能测试</vt:lpstr>
      <vt:lpstr>持久化(Persistence)</vt:lpstr>
      <vt:lpstr>持久化</vt:lpstr>
      <vt:lpstr>什么时候RDB?</vt:lpstr>
      <vt:lpstr>RDB优缺点</vt:lpstr>
      <vt:lpstr>如何取消自动快照?</vt:lpstr>
      <vt:lpstr>AOF优缺点</vt:lpstr>
      <vt:lpstr>持久化性能比较</vt:lpstr>
      <vt:lpstr>持久化建议</vt:lpstr>
      <vt:lpstr>备份</vt:lpstr>
      <vt:lpstr>恢复：讨论</vt:lpstr>
      <vt:lpstr>管道(Pipeline)</vt:lpstr>
      <vt:lpstr>管道(Pipeline)</vt:lpstr>
      <vt:lpstr>虚拟内存(VM)</vt:lpstr>
      <vt:lpstr>安全</vt:lpstr>
      <vt:lpstr>Atomicity</vt:lpstr>
      <vt:lpstr>复制(Replication)</vt:lpstr>
      <vt:lpstr>Replication：一主一从</vt:lpstr>
      <vt:lpstr>Replication：一主多从</vt:lpstr>
      <vt:lpstr>Replication：树形复制</vt:lpstr>
      <vt:lpstr>Replication的目的</vt:lpstr>
      <vt:lpstr>Replication：配置</vt:lpstr>
      <vt:lpstr>Info Replication</vt:lpstr>
      <vt:lpstr>Redis Failover </vt:lpstr>
      <vt:lpstr>Redis Failover：手动玩 </vt:lpstr>
      <vt:lpstr>PowerPoint 演示文稿</vt:lpstr>
      <vt:lpstr>Redis哨兵(redis-sentinel) </vt:lpstr>
      <vt:lpstr>Redis哨兵(redis-sentinel) ：简单的</vt:lpstr>
      <vt:lpstr>Redis哨兵(redis-sentinel) ：简单的</vt:lpstr>
      <vt:lpstr>Redis哨兵(redis-sentinel) ：简单的</vt:lpstr>
      <vt:lpstr>Redis哨兵(redis-sentinel) ：复杂的</vt:lpstr>
      <vt:lpstr>redis-sentinel：演示</vt:lpstr>
      <vt:lpstr>哨兵演示：一主两从</vt:lpstr>
      <vt:lpstr>哨兵演示：干掉主、哨兵选举  </vt:lpstr>
      <vt:lpstr>哨兵演示：故障转移，选择新的主</vt:lpstr>
      <vt:lpstr>Redis分片</vt:lpstr>
      <vt:lpstr>Redis分片：什么是分片？</vt:lpstr>
      <vt:lpstr>Redis分片：为什么要分片？</vt:lpstr>
      <vt:lpstr>Redis分片：好的分片要满足什么？</vt:lpstr>
      <vt:lpstr>Redis分片的玩法</vt:lpstr>
      <vt:lpstr>客户端分片</vt:lpstr>
      <vt:lpstr>常用分片策略：讨论</vt:lpstr>
      <vt:lpstr>客户端分片： ShardJedis</vt:lpstr>
      <vt:lpstr>顺便提一下：一致性Hash算法</vt:lpstr>
      <vt:lpstr>代理分片</vt:lpstr>
      <vt:lpstr>代理分片：部署形态</vt:lpstr>
      <vt:lpstr>代理分片：中间件代表</vt:lpstr>
      <vt:lpstr>Redis Cluster：略说一下</vt:lpstr>
      <vt:lpstr>开发设计规范</vt:lpstr>
      <vt:lpstr>NoSQL使用误区：2倍性能的消耗</vt:lpstr>
      <vt:lpstr>NoSQL使用误区：不压缩大数据</vt:lpstr>
      <vt:lpstr>Redis的所有主题：路才刚刚开始</vt:lpstr>
      <vt:lpstr>学习书籍</vt:lpstr>
      <vt:lpstr>Thanks&amp;FAQ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chenxushao</dc:title>
  <dc:creator>chenxushao</dc:creator>
  <cp:lastModifiedBy>CHENXUSHAO [陈绪绍]</cp:lastModifiedBy>
  <cp:revision>330</cp:revision>
  <dcterms:created xsi:type="dcterms:W3CDTF">2011-11-27T04:23:56Z</dcterms:created>
  <dcterms:modified xsi:type="dcterms:W3CDTF">2016-09-13T09:24:32Z</dcterms:modified>
</cp:coreProperties>
</file>